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6"/>
  </p:notesMasterIdLst>
  <p:sldIdLst>
    <p:sldId id="303" r:id="rId2"/>
    <p:sldId id="467" r:id="rId3"/>
    <p:sldId id="581" r:id="rId4"/>
    <p:sldId id="582" r:id="rId5"/>
    <p:sldId id="583" r:id="rId6"/>
    <p:sldId id="585" r:id="rId7"/>
    <p:sldId id="584" r:id="rId8"/>
    <p:sldId id="580" r:id="rId9"/>
    <p:sldId id="509" r:id="rId10"/>
    <p:sldId id="471" r:id="rId11"/>
    <p:sldId id="551" r:id="rId12"/>
    <p:sldId id="474" r:id="rId13"/>
    <p:sldId id="550" r:id="rId14"/>
    <p:sldId id="549" r:id="rId15"/>
    <p:sldId id="548" r:id="rId16"/>
    <p:sldId id="511" r:id="rId17"/>
    <p:sldId id="544" r:id="rId18"/>
    <p:sldId id="547" r:id="rId19"/>
    <p:sldId id="546" r:id="rId20"/>
    <p:sldId id="569" r:id="rId21"/>
    <p:sldId id="485" r:id="rId22"/>
    <p:sldId id="486" r:id="rId23"/>
    <p:sldId id="490" r:id="rId24"/>
    <p:sldId id="493" r:id="rId25"/>
    <p:sldId id="525" r:id="rId26"/>
    <p:sldId id="528" r:id="rId27"/>
    <p:sldId id="527" r:id="rId28"/>
    <p:sldId id="529" r:id="rId29"/>
    <p:sldId id="530" r:id="rId30"/>
    <p:sldId id="531" r:id="rId31"/>
    <p:sldId id="562" r:id="rId32"/>
    <p:sldId id="576" r:id="rId33"/>
    <p:sldId id="561" r:id="rId34"/>
    <p:sldId id="568" r:id="rId35"/>
    <p:sldId id="570" r:id="rId36"/>
    <p:sldId id="574" r:id="rId37"/>
    <p:sldId id="578" r:id="rId38"/>
    <p:sldId id="565" r:id="rId39"/>
    <p:sldId id="566" r:id="rId40"/>
    <p:sldId id="572" r:id="rId41"/>
    <p:sldId id="559" r:id="rId42"/>
    <p:sldId id="586" r:id="rId43"/>
    <p:sldId id="587" r:id="rId44"/>
    <p:sldId id="588" r:id="rId45"/>
    <p:sldId id="589" r:id="rId46"/>
    <p:sldId id="590" r:id="rId47"/>
    <p:sldId id="573" r:id="rId48"/>
    <p:sldId id="500" r:id="rId49"/>
    <p:sldId id="556" r:id="rId50"/>
    <p:sldId id="470" r:id="rId51"/>
    <p:sldId id="560" r:id="rId52"/>
    <p:sldId id="571" r:id="rId53"/>
    <p:sldId id="469" r:id="rId54"/>
    <p:sldId id="305" r:id="rId55"/>
  </p:sldIdLst>
  <p:sldSz cx="24382413" cy="13716000"/>
  <p:notesSz cx="6858000" cy="9144000"/>
  <p:defaultTextStyle>
    <a:defPPr>
      <a:defRPr lang="ru-RU"/>
    </a:defPPr>
    <a:lvl1pPr marL="0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43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686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29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371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14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057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00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743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Презентация" id="{97071F00-80CE-4426-806C-9E03D65E08BC}">
          <p14:sldIdLst>
            <p14:sldId id="303"/>
            <p14:sldId id="467"/>
            <p14:sldId id="496"/>
            <p14:sldId id="471"/>
            <p14:sldId id="473"/>
            <p14:sldId id="474"/>
            <p14:sldId id="497"/>
            <p14:sldId id="475"/>
            <p14:sldId id="478"/>
            <p14:sldId id="479"/>
            <p14:sldId id="495"/>
            <p14:sldId id="502"/>
            <p14:sldId id="491"/>
            <p14:sldId id="485"/>
            <p14:sldId id="486"/>
            <p14:sldId id="489"/>
            <p14:sldId id="490"/>
            <p14:sldId id="493"/>
            <p14:sldId id="498"/>
            <p14:sldId id="492"/>
            <p14:sldId id="503"/>
            <p14:sldId id="494"/>
            <p14:sldId id="481"/>
            <p14:sldId id="504"/>
            <p14:sldId id="505"/>
            <p14:sldId id="482"/>
            <p14:sldId id="506"/>
            <p14:sldId id="499"/>
            <p14:sldId id="500"/>
            <p14:sldId id="501"/>
            <p14:sldId id="470"/>
            <p14:sldId id="469"/>
            <p14:sldId id="30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64A9"/>
    <a:srgbClr val="FF6767"/>
    <a:srgbClr val="7F7F7F"/>
    <a:srgbClr val="5BCD9D"/>
    <a:srgbClr val="FF8C00"/>
    <a:srgbClr val="72C3E0"/>
    <a:srgbClr val="9E64A9"/>
    <a:srgbClr val="8FD541"/>
    <a:srgbClr val="BFBFB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72" autoAdjust="0"/>
    <p:restoredTop sz="81922" autoAdjust="0"/>
  </p:normalViewPr>
  <p:slideViewPr>
    <p:cSldViewPr>
      <p:cViewPr varScale="1">
        <p:scale>
          <a:sx n="47" d="100"/>
          <a:sy n="47" d="100"/>
        </p:scale>
        <p:origin x="-978" y="-114"/>
      </p:cViewPr>
      <p:guideLst>
        <p:guide orient="horz" pos="4320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72" d="100"/>
          <a:sy n="172" d="100"/>
        </p:scale>
        <p:origin x="1424" y="208"/>
      </p:cViewPr>
      <p:guideLst/>
    </p:cSldViewPr>
  </p:notesViewPr>
  <p:gridSpacing cx="519782425" cy="51978242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39603-EF24-4F32-81F1-AC4D0E61201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6D647-7494-4BA9-B4E7-118C088297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899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Всем</a:t>
            </a:r>
            <a:r>
              <a:rPr lang="ru-RU" baseline="0" dirty="0" smtClean="0"/>
              <a:t> привет!</a:t>
            </a:r>
          </a:p>
          <a:p>
            <a:r>
              <a:rPr lang="ru-RU" baseline="0" dirty="0" smtClean="0"/>
              <a:t>Меня зовут Сева. Я разработчик в команде </a:t>
            </a:r>
            <a:r>
              <a:rPr lang="en-US" baseline="0" dirty="0" smtClean="0"/>
              <a:t>API </a:t>
            </a:r>
            <a:r>
              <a:rPr lang="ru-RU" baseline="0" dirty="0" err="1" smtClean="0"/>
              <a:t>Яндекс.Карт</a:t>
            </a:r>
            <a:r>
              <a:rPr lang="ru-RU" baseline="0" dirty="0" smtClean="0"/>
              <a:t>. Мой сегодняшний доклад будет посвящен спецификации</a:t>
            </a:r>
            <a:r>
              <a:rPr lang="en-US" baseline="0" dirty="0" smtClean="0"/>
              <a:t> CSP. </a:t>
            </a:r>
            <a:r>
              <a:rPr lang="ru-RU" baseline="0" dirty="0" smtClean="0"/>
              <a:t>Эта спецификация предназначена защитить ваш сервис. Но давайте обо всем по порядку.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6D647-7494-4BA9-B4E7-118C088297F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229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CSP </a:t>
            </a:r>
            <a:r>
              <a:rPr lang="ru-RU" dirty="0" smtClean="0"/>
              <a:t>называют еще один уровень защиты</a:t>
            </a:r>
            <a:r>
              <a:rPr lang="ru-RU" baseline="0" dirty="0" smtClean="0"/>
              <a:t> от различного вида встраиваемого контента.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6D647-7494-4BA9-B4E7-118C088297F7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4130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CSP </a:t>
            </a:r>
            <a:r>
              <a:rPr lang="ru-RU" dirty="0" smtClean="0"/>
              <a:t>называют еще один уровень защиты</a:t>
            </a:r>
            <a:r>
              <a:rPr lang="ru-RU" baseline="0" dirty="0" smtClean="0"/>
              <a:t> от различного вида встраиваемого контента.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6D647-7494-4BA9-B4E7-118C088297F7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4130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CSP </a:t>
            </a:r>
            <a:r>
              <a:rPr lang="ru-RU" dirty="0" smtClean="0"/>
              <a:t>называют еще один уровень защиты</a:t>
            </a:r>
            <a:r>
              <a:rPr lang="ru-RU" baseline="0" dirty="0" smtClean="0"/>
              <a:t> от различного вида встраиваемого контента.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6D647-7494-4BA9-B4E7-118C088297F7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4130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 в зал</a:t>
            </a:r>
            <a:r>
              <a:rPr lang="ru-RU" baseline="0" dirty="0" smtClean="0"/>
              <a:t> «Кто-то использовал </a:t>
            </a:r>
            <a:r>
              <a:rPr lang="en-US" baseline="0" dirty="0" smtClean="0"/>
              <a:t>CSP?</a:t>
            </a:r>
            <a:r>
              <a:rPr lang="ru-RU" baseline="0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6D647-7494-4BA9-B4E7-118C088297F7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300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Не нужно забыть про другие</a:t>
            </a:r>
            <a:r>
              <a:rPr lang="ru-RU" baseline="0" dirty="0" smtClean="0"/>
              <a:t> способы защиты </a:t>
            </a:r>
            <a:r>
              <a:rPr lang="en-US" baseline="0" dirty="0" smtClean="0"/>
              <a:t>(https, </a:t>
            </a:r>
            <a:r>
              <a:rPr lang="ru-RU" baseline="0" dirty="0" smtClean="0"/>
              <a:t>своя защита от </a:t>
            </a:r>
            <a:r>
              <a:rPr lang="en-US" baseline="0" dirty="0" err="1" smtClean="0"/>
              <a:t>xss</a:t>
            </a:r>
            <a:r>
              <a:rPr lang="en-US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6D647-7494-4BA9-B4E7-118C088297F7}" type="slidenum">
              <a:rPr lang="ru-RU" smtClean="0"/>
              <a:pPr/>
              <a:t>51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6D647-7494-4BA9-B4E7-118C088297F7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6D647-7494-4BA9-B4E7-118C088297F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130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6D647-7494-4BA9-B4E7-118C088297F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130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6D647-7494-4BA9-B4E7-118C088297F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130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 в зал</a:t>
            </a:r>
            <a:r>
              <a:rPr lang="ru-RU" baseline="0" dirty="0" smtClean="0"/>
              <a:t> «Кто-то использовал </a:t>
            </a:r>
            <a:r>
              <a:rPr lang="en-US" baseline="0" dirty="0" smtClean="0"/>
              <a:t>CSP?</a:t>
            </a:r>
            <a:r>
              <a:rPr lang="ru-RU" baseline="0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6D647-7494-4BA9-B4E7-118C088297F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300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CSP </a:t>
            </a:r>
            <a:r>
              <a:rPr lang="ru-RU" dirty="0" smtClean="0"/>
              <a:t>называют еще один уровень защиты</a:t>
            </a:r>
            <a:r>
              <a:rPr lang="ru-RU" baseline="0" dirty="0" smtClean="0"/>
              <a:t> от различного вида встраиваемого контента.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6D647-7494-4BA9-B4E7-118C088297F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130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Устройство пользователя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6D647-7494-4BA9-B4E7-118C088297F7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130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Вопрос в зал</a:t>
            </a:r>
            <a:r>
              <a:rPr lang="ru-RU" baseline="0" dirty="0" smtClean="0"/>
              <a:t> «Кто-то использовал </a:t>
            </a:r>
            <a:r>
              <a:rPr lang="en-US" baseline="0" dirty="0" smtClean="0"/>
              <a:t>CSP?</a:t>
            </a:r>
            <a:r>
              <a:rPr lang="ru-RU" baseline="0" dirty="0" smtClean="0"/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6D647-7494-4BA9-B4E7-118C088297F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3300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CSP </a:t>
            </a:r>
            <a:r>
              <a:rPr lang="ru-RU" dirty="0" smtClean="0"/>
              <a:t>называют еще один уровень защиты</a:t>
            </a:r>
            <a:r>
              <a:rPr lang="ru-RU" baseline="0" dirty="0" smtClean="0"/>
              <a:t> от различного вида </a:t>
            </a:r>
            <a:r>
              <a:rPr lang="ru-RU" baseline="0" smtClean="0"/>
              <a:t>встраиваемого контента.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6D647-7494-4BA9-B4E7-118C088297F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413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hyperlink" Target="https://patterns.yandex-team.ru/presentations/" TargetMode="External"/><Relationship Id="rId3" Type="http://schemas.openxmlformats.org/officeDocument/2006/relationships/image" Target="../media/image8.tiff"/><Relationship Id="rId7" Type="http://schemas.openxmlformats.org/officeDocument/2006/relationships/hyperlink" Target="mailto:http://www.istockphoto.com/ru" TargetMode="External"/><Relationship Id="rId2" Type="http://schemas.openxmlformats.org/officeDocument/2006/relationships/image" Target="../media/image7.tiff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presentation@yandex-team.ru" TargetMode="External"/><Relationship Id="rId11" Type="http://schemas.openxmlformats.org/officeDocument/2006/relationships/hyperlink" Target="https://yadi.sk/d/GPDyRyOPxejmK" TargetMode="External"/><Relationship Id="rId5" Type="http://schemas.openxmlformats.org/officeDocument/2006/relationships/hyperlink" Target="https://wiki.yandex-team.ru/presentation/Kak-sdelat-krasivo/" TargetMode="External"/><Relationship Id="rId10" Type="http://schemas.openxmlformats.org/officeDocument/2006/relationships/hyperlink" Target="https://yadi.sk/d/YgwQldnx35mCYq" TargetMode="External"/><Relationship Id="rId4" Type="http://schemas.openxmlformats.org/officeDocument/2006/relationships/image" Target="../media/image9.png"/><Relationship Id="rId9" Type="http://schemas.openxmlformats.org/officeDocument/2006/relationships/hyperlink" Target="https://yadi.sk/d/ZpB_978TwmoNY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ул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78261" y="5475250"/>
            <a:ext cx="6401726" cy="24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1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33184" y="3055937"/>
            <a:ext cx="10299992" cy="9121775"/>
          </a:xfrm>
        </p:spPr>
        <p:txBody>
          <a:bodyPr lIns="0"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indent="720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Impact" panose="020B0806030902050204" pitchFamily="34" charset="0"/>
              <a:buChar char="▌"/>
              <a:defRPr/>
            </a:lvl2pPr>
            <a:lvl3pPr marL="1511300" indent="-792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3pPr>
            <a:lvl4pPr marL="1512000" indent="-792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Ключевая мысль</a:t>
            </a:r>
          </a:p>
          <a:p>
            <a:pPr lvl="2"/>
            <a:r>
              <a:rPr lang="ru-RU" dirty="0" smtClean="0"/>
              <a:t>Маркированный список</a:t>
            </a:r>
          </a:p>
          <a:p>
            <a:pPr lvl="3"/>
            <a:r>
              <a:rPr lang="ru-RU" dirty="0" smtClean="0"/>
              <a:t>Нумерованный список</a:t>
            </a:r>
          </a:p>
          <a:p>
            <a:pPr lvl="4"/>
            <a:r>
              <a:rPr lang="ru-RU" dirty="0" smtClean="0"/>
              <a:t>Образец текста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12969875" y="3055937"/>
            <a:ext cx="10305928" cy="9121775"/>
          </a:xfrm>
        </p:spPr>
        <p:txBody>
          <a:bodyPr lIns="0"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indent="720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Impact" panose="020B0806030902050204" pitchFamily="34" charset="0"/>
              <a:buChar char="▌"/>
              <a:defRPr/>
            </a:lvl2pPr>
            <a:lvl3pPr marL="1511300" indent="-792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3pPr>
            <a:lvl4pPr marL="1512000" indent="-792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Ключевая мысль</a:t>
            </a:r>
          </a:p>
          <a:p>
            <a:pPr lvl="2"/>
            <a:r>
              <a:rPr lang="ru-RU" dirty="0" smtClean="0"/>
              <a:t>Маркированный список</a:t>
            </a:r>
          </a:p>
          <a:p>
            <a:pPr lvl="3"/>
            <a:r>
              <a:rPr lang="ru-RU" dirty="0" smtClean="0"/>
              <a:t>Нумерованный список</a:t>
            </a:r>
          </a:p>
          <a:p>
            <a:pPr lvl="4"/>
            <a:r>
              <a:rPr lang="ru-RU" dirty="0" smtClean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659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95763" y="10668000"/>
            <a:ext cx="17157700" cy="1152525"/>
          </a:xfrm>
        </p:spPr>
        <p:txBody>
          <a:bodyPr lIns="0" tIns="165600" anchor="t">
            <a:noAutofit/>
          </a:bodyPr>
          <a:lstStyle>
            <a:lvl1pPr>
              <a:lnSpc>
                <a:spcPct val="100000"/>
              </a:lnSpc>
              <a:defRPr sz="4800"/>
            </a:lvl1pPr>
          </a:lstStyle>
          <a:p>
            <a:r>
              <a:rPr lang="ru-RU" dirty="0" smtClean="0"/>
              <a:t>Автор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3239" y="3055938"/>
            <a:ext cx="18310224" cy="7218362"/>
          </a:xfrm>
        </p:spPr>
        <p:txBody>
          <a:bodyPr>
            <a:noAutofit/>
          </a:bodyPr>
          <a:lstStyle>
            <a:lvl1pPr marL="792000" indent="-1116000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Impact" panose="020B0806030902050204" pitchFamily="34" charset="0"/>
              <a:buChar char="│"/>
              <a:defRPr sz="12000">
                <a:latin typeface="Yandex Sans Text Regular" pitchFamily="2" charset="-52"/>
                <a:cs typeface="Arial" panose="020B0604020202020204" pitchFamily="34" charset="0"/>
              </a:defRPr>
            </a:lvl1pPr>
            <a:lvl2pPr marL="0" indent="-727075">
              <a:lnSpc>
                <a:spcPts val="5500"/>
              </a:lnSpc>
              <a:spcBef>
                <a:spcPts val="1000"/>
              </a:spcBef>
              <a:spcAft>
                <a:spcPts val="1000"/>
              </a:spcAft>
              <a:buFont typeface="Impact" panose="020B0806030902050204" pitchFamily="34" charset="0"/>
              <a:buChar char="│"/>
              <a:defRPr/>
            </a:lvl2pPr>
            <a:lvl3pPr marL="1516063" indent="-623888">
              <a:lnSpc>
                <a:spcPts val="6000"/>
              </a:lnSpc>
              <a:spcBef>
                <a:spcPts val="1000"/>
              </a:spcBef>
              <a:spcAft>
                <a:spcPts val="1000"/>
              </a:spcAft>
              <a:defRPr/>
            </a:lvl3pPr>
            <a:lvl4pPr marL="1443038" indent="-623888">
              <a:lnSpc>
                <a:spcPts val="6000"/>
              </a:lnSpc>
              <a:spcBef>
                <a:spcPts val="1000"/>
              </a:spcBef>
              <a:spcAft>
                <a:spcPts val="1000"/>
              </a:spcAft>
              <a:defRPr/>
            </a:lvl4pPr>
          </a:lstStyle>
          <a:p>
            <a:pPr lvl="0"/>
            <a:r>
              <a:rPr lang="ru-RU" dirty="0" smtClean="0"/>
              <a:t>Текст цитаты</a:t>
            </a:r>
          </a:p>
        </p:txBody>
      </p:sp>
    </p:spTree>
    <p:extLst>
      <p:ext uri="{BB962C8B-B14F-4D97-AF65-F5344CB8AC3E}">
        <p14:creationId xmlns:p14="http://schemas.microsoft.com/office/powerpoint/2010/main" xmlns="" val="3752317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иктограмм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531606" y="5460236"/>
            <a:ext cx="3032457" cy="25380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PNG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1531606" y="8385909"/>
            <a:ext cx="3044825" cy="3789210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6107112" y="8388503"/>
            <a:ext cx="3044826" cy="3789210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9" hasCustomPrompt="1"/>
          </p:nvPr>
        </p:nvSpPr>
        <p:spPr>
          <a:xfrm>
            <a:off x="10667633" y="8406580"/>
            <a:ext cx="3044825" cy="3789210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6105832" y="5476160"/>
            <a:ext cx="3031200" cy="25380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PNG</a:t>
            </a:r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10683154" y="5476159"/>
            <a:ext cx="3044825" cy="25380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PNG</a:t>
            </a:r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22" hasCustomPrompt="1"/>
          </p:nvPr>
        </p:nvSpPr>
        <p:spPr>
          <a:xfrm>
            <a:off x="19835477" y="8408749"/>
            <a:ext cx="3044825" cy="3789210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3" hasCustomPrompt="1"/>
          </p:nvPr>
        </p:nvSpPr>
        <p:spPr>
          <a:xfrm>
            <a:off x="19835477" y="5475771"/>
            <a:ext cx="3044825" cy="25380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PNG</a:t>
            </a:r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24" hasCustomPrompt="1"/>
          </p:nvPr>
        </p:nvSpPr>
        <p:spPr>
          <a:xfrm>
            <a:off x="15245461" y="8406580"/>
            <a:ext cx="3044825" cy="3789210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8" name="Рисунок 4"/>
          <p:cNvSpPr>
            <a:spLocks noGrp="1"/>
          </p:cNvSpPr>
          <p:nvPr>
            <p:ph type="pic" sz="quarter" idx="25" hasCustomPrompt="1"/>
          </p:nvPr>
        </p:nvSpPr>
        <p:spPr>
          <a:xfrm>
            <a:off x="15236806" y="5461023"/>
            <a:ext cx="3044825" cy="25380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PNG</a:t>
            </a:r>
          </a:p>
        </p:txBody>
      </p:sp>
    </p:spTree>
    <p:extLst>
      <p:ext uri="{BB962C8B-B14F-4D97-AF65-F5344CB8AC3E}">
        <p14:creationId xmlns:p14="http://schemas.microsoft.com/office/powerpoint/2010/main" xmlns="" val="2298980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3055181" y="5468482"/>
            <a:ext cx="3031200" cy="25380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PNG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3055181" y="8385175"/>
            <a:ext cx="3044825" cy="3792538"/>
          </a:xfrm>
        </p:spPr>
        <p:txBody>
          <a:bodyPr anchor="t"/>
          <a:lstStyle>
            <a:lvl1pPr marL="0" marR="0" indent="0" algn="l" defTabSz="1828709" rtl="0" eaLnBrk="1" fontAlgn="auto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lvl1pPr>
            <a:lvl2pPr marL="0" marR="0" indent="0" algn="l" defTabSz="1828709" rtl="0" eaLnBrk="1" fontAlgn="auto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lvl2pPr>
          </a:lstStyle>
          <a:p>
            <a:pPr marL="0" marR="0" lvl="1" indent="0" algn="l" defTabSz="1828709" rtl="0" eaLnBrk="1" fontAlgn="auto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Текст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8130406" y="8385175"/>
            <a:ext cx="3031200" cy="3792538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9" hasCustomPrompt="1"/>
          </p:nvPr>
        </p:nvSpPr>
        <p:spPr>
          <a:xfrm>
            <a:off x="13206406" y="8386864"/>
            <a:ext cx="3045600" cy="3792538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8131588" y="5469657"/>
            <a:ext cx="3043644" cy="25380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PNG</a:t>
            </a:r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13206406" y="5469657"/>
            <a:ext cx="3045600" cy="25380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PNG</a:t>
            </a:r>
          </a:p>
        </p:txBody>
      </p:sp>
      <p:sp>
        <p:nvSpPr>
          <p:cNvPr id="12" name="Текст 9"/>
          <p:cNvSpPr>
            <a:spLocks noGrp="1"/>
          </p:cNvSpPr>
          <p:nvPr>
            <p:ph type="body" sz="quarter" idx="22" hasCustomPrompt="1"/>
          </p:nvPr>
        </p:nvSpPr>
        <p:spPr>
          <a:xfrm>
            <a:off x="18310197" y="8391627"/>
            <a:ext cx="3044881" cy="3792538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3" hasCustomPrompt="1"/>
          </p:nvPr>
        </p:nvSpPr>
        <p:spPr>
          <a:xfrm>
            <a:off x="18322263" y="5469269"/>
            <a:ext cx="3031200" cy="25380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PNG</a:t>
            </a:r>
          </a:p>
        </p:txBody>
      </p:sp>
    </p:spTree>
    <p:extLst>
      <p:ext uri="{BB962C8B-B14F-4D97-AF65-F5344CB8AC3E}">
        <p14:creationId xmlns:p14="http://schemas.microsoft.com/office/powerpoint/2010/main" xmlns="" val="58443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875" y="5468175"/>
            <a:ext cx="3031200" cy="25380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PNG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4584700" y="8385909"/>
            <a:ext cx="3044825" cy="3788822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10668406" y="8388891"/>
            <a:ext cx="3044826" cy="3788822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9" hasCustomPrompt="1"/>
          </p:nvPr>
        </p:nvSpPr>
        <p:spPr>
          <a:xfrm>
            <a:off x="16759238" y="8394000"/>
            <a:ext cx="3031200" cy="3788822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10669588" y="5469350"/>
            <a:ext cx="3044825" cy="25380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PNG</a:t>
            </a:r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16765587" y="5469350"/>
            <a:ext cx="3044825" cy="25380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PNG</a:t>
            </a:r>
          </a:p>
        </p:txBody>
      </p:sp>
    </p:spTree>
    <p:extLst>
      <p:ext uri="{BB962C8B-B14F-4D97-AF65-F5344CB8AC3E}">
        <p14:creationId xmlns:p14="http://schemas.microsoft.com/office/powerpoint/2010/main" xmlns="" val="239072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икто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629525" y="3055939"/>
            <a:ext cx="12950413" cy="7218361"/>
          </a:xfrm>
        </p:spPr>
        <p:txBody>
          <a:bodyPr lIns="0"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indent="720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Impact" panose="020B0806030902050204" pitchFamily="34" charset="0"/>
              <a:buChar char="▌"/>
              <a:defRPr/>
            </a:lvl2pPr>
            <a:lvl3pPr marL="1511300" indent="-792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3pPr>
            <a:lvl4pPr marL="1512000" indent="-792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Ключевая мысль</a:t>
            </a:r>
          </a:p>
          <a:p>
            <a:pPr lvl="2"/>
            <a:r>
              <a:rPr lang="ru-RU" dirty="0" smtClean="0"/>
              <a:t>Маркированный список</a:t>
            </a:r>
          </a:p>
          <a:p>
            <a:pPr lvl="3"/>
            <a:r>
              <a:rPr lang="ru-RU" dirty="0" smtClean="0"/>
              <a:t>Нумерованный список</a:t>
            </a:r>
          </a:p>
          <a:p>
            <a:pPr lvl="4"/>
            <a:r>
              <a:rPr lang="ru-RU" dirty="0" smtClean="0"/>
              <a:t>Образец текста</a:t>
            </a:r>
            <a:endParaRPr lang="en-US" dirty="0"/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2659063" y="5116550"/>
            <a:ext cx="3466800" cy="28908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PNG</a:t>
            </a:r>
          </a:p>
        </p:txBody>
      </p:sp>
    </p:spTree>
    <p:extLst>
      <p:ext uri="{BB962C8B-B14F-4D97-AF65-F5344CB8AC3E}">
        <p14:creationId xmlns:p14="http://schemas.microsoft.com/office/powerpoint/2010/main" xmlns="" val="1066875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531938" y="4572000"/>
            <a:ext cx="6077743" cy="4564063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PNG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1531938" y="9531347"/>
            <a:ext cx="6091237" cy="2646365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9145588" y="9531349"/>
            <a:ext cx="6091237" cy="2646364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7" hasCustomPrompt="1"/>
          </p:nvPr>
        </p:nvSpPr>
        <p:spPr>
          <a:xfrm>
            <a:off x="9155906" y="4572650"/>
            <a:ext cx="6091237" cy="4572605"/>
          </a:xfrm>
          <a:noFill/>
        </p:spPr>
        <p:txBody>
          <a:bodyPr/>
          <a:lstStyle>
            <a:lvl1pPr marL="0" marR="0" indent="0" algn="ctr" defTabSz="1828709" rtl="0" eaLnBrk="1" fontAlgn="auto" latinLnBrk="0" hangingPunct="1">
              <a:lnSpc>
                <a:spcPts val="6000"/>
              </a:lnSpc>
              <a:spcBef>
                <a:spcPts val="4000"/>
              </a:spcBef>
              <a:spcAft>
                <a:spcPts val="40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JPG, PNG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16787019" y="4592970"/>
            <a:ext cx="6091237" cy="4552285"/>
          </a:xfrm>
          <a:noFill/>
        </p:spPr>
        <p:txBody>
          <a:bodyPr/>
          <a:lstStyle>
            <a:lvl1pPr marL="0" marR="0" indent="0" algn="ctr" defTabSz="1828709" rtl="0" eaLnBrk="1" fontAlgn="auto" latinLnBrk="0" hangingPunct="1">
              <a:lnSpc>
                <a:spcPts val="6000"/>
              </a:lnSpc>
              <a:spcBef>
                <a:spcPts val="4000"/>
              </a:spcBef>
              <a:spcAft>
                <a:spcPts val="40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JPG, PNG</a:t>
            </a:r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19" hasCustomPrompt="1"/>
          </p:nvPr>
        </p:nvSpPr>
        <p:spPr>
          <a:xfrm>
            <a:off x="16760031" y="9531348"/>
            <a:ext cx="6091237" cy="2646363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893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13331826" y="3813176"/>
            <a:ext cx="8767762" cy="6104590"/>
          </a:xfrm>
          <a:noFill/>
        </p:spPr>
        <p:txBody>
          <a:bodyPr/>
          <a:lstStyle>
            <a:lvl1pPr marL="0" marR="0" indent="0" algn="ctr" defTabSz="1828709" rtl="0" eaLnBrk="1" fontAlgn="auto" latinLnBrk="0" hangingPunct="1">
              <a:lnSpc>
                <a:spcPts val="6000"/>
              </a:lnSpc>
              <a:spcBef>
                <a:spcPts val="4000"/>
              </a:spcBef>
              <a:spcAft>
                <a:spcPts val="40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JPG, PNG</a:t>
            </a: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2289175" y="3826942"/>
            <a:ext cx="8767763" cy="6090824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PNG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2289174" y="10274301"/>
            <a:ext cx="8767763" cy="1903412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13331824" y="10274301"/>
            <a:ext cx="8767763" cy="1903412"/>
          </a:xfrm>
        </p:spPr>
        <p:txBody>
          <a:bodyPr anchor="t"/>
          <a:lstStyle/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653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128713" y="3055938"/>
            <a:ext cx="22131337" cy="9121775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PNG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73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28714" y="3073259"/>
            <a:ext cx="10304462" cy="9104454"/>
          </a:xfrm>
        </p:spPr>
        <p:txBody>
          <a:bodyPr lIns="0"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indent="720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Impact" panose="020B0806030902050204" pitchFamily="34" charset="0"/>
              <a:buChar char="▌"/>
              <a:defRPr/>
            </a:lvl2pPr>
            <a:lvl3pPr marL="1511300" indent="-792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3pPr>
            <a:lvl4pPr marL="1512000" indent="-792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  <a:lvl5pPr>
              <a:defRPr baseline="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Ключевая мысль</a:t>
            </a:r>
          </a:p>
          <a:p>
            <a:pPr lvl="2"/>
            <a:r>
              <a:rPr lang="ru-RU" dirty="0" smtClean="0"/>
              <a:t>Маркированный список</a:t>
            </a:r>
          </a:p>
          <a:p>
            <a:pPr lvl="3"/>
            <a:r>
              <a:rPr lang="ru-RU" dirty="0" smtClean="0"/>
              <a:t>Нумерованный список</a:t>
            </a:r>
          </a:p>
          <a:p>
            <a:pPr lvl="4"/>
            <a:r>
              <a:rPr lang="ru-RU" dirty="0" smtClean="0"/>
              <a:t>Образец текста</a:t>
            </a:r>
            <a:endParaRPr lang="en-US" dirty="0"/>
          </a:p>
        </p:txBody>
      </p:sp>
      <p:sp>
        <p:nvSpPr>
          <p:cNvPr id="10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2969875" y="3073259"/>
            <a:ext cx="10305927" cy="9104454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PNG</a:t>
            </a:r>
          </a:p>
        </p:txBody>
      </p:sp>
    </p:spTree>
    <p:extLst>
      <p:ext uri="{BB962C8B-B14F-4D97-AF65-F5344CB8AC3E}">
        <p14:creationId xmlns:p14="http://schemas.microsoft.com/office/powerpoint/2010/main" xmlns="" val="827688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4" hasCustomPrompt="1"/>
          </p:nvPr>
        </p:nvSpPr>
        <p:spPr>
          <a:xfrm>
            <a:off x="15628938" y="1903412"/>
            <a:ext cx="5705674" cy="1152525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ru-RU" dirty="0" smtClean="0"/>
              <a:t>Логотип партнёра</a:t>
            </a:r>
            <a:endParaRPr lang="ru-RU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054350" y="3062950"/>
            <a:ext cx="18298800" cy="7218000"/>
          </a:xfrm>
        </p:spPr>
        <p:txBody>
          <a:bodyPr lIns="0" anchor="ctr">
            <a:noAutofit/>
          </a:bodyPr>
          <a:lstStyle>
            <a:lvl1pPr algn="l">
              <a:lnSpc>
                <a:spcPts val="14000"/>
              </a:lnSpc>
              <a:defRPr sz="12000"/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4350" y="10668000"/>
            <a:ext cx="18280262" cy="115252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ru-RU" dirty="0" smtClean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ru-RU" dirty="0" smtClean="0"/>
              <a:t>Имя и Фамилия, должность</a:t>
            </a:r>
            <a:endParaRPr lang="en-US" dirty="0"/>
          </a:p>
        </p:txBody>
      </p:sp>
      <p:pic>
        <p:nvPicPr>
          <p:cNvPr id="8" name="Изображение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10594" y="2065514"/>
            <a:ext cx="2289464" cy="877368"/>
          </a:xfrm>
          <a:prstGeom prst="rect">
            <a:avLst/>
          </a:prstGeom>
        </p:spPr>
      </p:pic>
      <p:sp>
        <p:nvSpPr>
          <p:cNvPr id="11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3054349" y="1848930"/>
            <a:ext cx="8768461" cy="120700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              </a:t>
            </a:r>
            <a:r>
              <a:rPr lang="en-US" dirty="0" smtClean="0"/>
              <a:t> </a:t>
            </a:r>
            <a:r>
              <a:rPr lang="ru-RU" dirty="0" smtClean="0"/>
              <a:t>Логотип Сервиса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176594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о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24382412" cy="13716000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JPG, PNG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5390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конт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4178300" y="9147175"/>
            <a:ext cx="8394700" cy="763588"/>
          </a:xfrm>
        </p:spPr>
        <p:txBody>
          <a:bodyPr anchor="t"/>
          <a:lstStyle/>
          <a:p>
            <a:pPr lvl="0"/>
            <a:r>
              <a:rPr lang="ru-RU" dirty="0" smtClean="0"/>
              <a:t>логин</a:t>
            </a:r>
            <a:r>
              <a:rPr lang="en-US" dirty="0" smtClean="0"/>
              <a:t>@</a:t>
            </a:r>
            <a:r>
              <a:rPr lang="en-US" dirty="0" err="1" smtClean="0"/>
              <a:t>yandex</a:t>
            </a:r>
            <a:r>
              <a:rPr lang="ru-RU" dirty="0" smtClean="0"/>
              <a:t>-</a:t>
            </a:r>
            <a:r>
              <a:rPr lang="en-US" dirty="0" err="1" smtClean="0"/>
              <a:t>team.ru</a:t>
            </a:r>
            <a:endParaRPr lang="ru-RU" dirty="0"/>
          </a:p>
        </p:txBody>
      </p:sp>
      <p:sp>
        <p:nvSpPr>
          <p:cNvPr id="44" name="Текст 9"/>
          <p:cNvSpPr>
            <a:spLocks noGrp="1"/>
          </p:cNvSpPr>
          <p:nvPr>
            <p:ph type="body" sz="quarter" idx="32" hasCustomPrompt="1"/>
          </p:nvPr>
        </p:nvSpPr>
        <p:spPr>
          <a:xfrm>
            <a:off x="3048000" y="2278800"/>
            <a:ext cx="18683381" cy="1907438"/>
          </a:xfrm>
        </p:spPr>
        <p:txBody>
          <a:bodyPr anchor="t"/>
          <a:lstStyle>
            <a:lvl1pPr>
              <a:lnSpc>
                <a:spcPct val="100000"/>
              </a:lnSpc>
              <a:defRPr sz="12000" baseline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6" name="Текст 9"/>
          <p:cNvSpPr>
            <a:spLocks noGrp="1"/>
          </p:cNvSpPr>
          <p:nvPr>
            <p:ph type="body" sz="quarter" idx="24" hasCustomPrompt="1"/>
          </p:nvPr>
        </p:nvSpPr>
        <p:spPr>
          <a:xfrm>
            <a:off x="3048000" y="6094413"/>
            <a:ext cx="14501812" cy="763587"/>
          </a:xfrm>
        </p:spPr>
        <p:txBody>
          <a:bodyPr tIns="16200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Имя и Фамилия</a:t>
            </a:r>
            <a:endParaRPr lang="en-US" dirty="0" smtClean="0"/>
          </a:p>
        </p:txBody>
      </p:sp>
      <p:sp>
        <p:nvSpPr>
          <p:cNvPr id="47" name="Текст 9"/>
          <p:cNvSpPr>
            <a:spLocks noGrp="1"/>
          </p:cNvSpPr>
          <p:nvPr>
            <p:ph type="body" sz="quarter" idx="25" hasCustomPrompt="1"/>
          </p:nvPr>
        </p:nvSpPr>
        <p:spPr>
          <a:xfrm>
            <a:off x="3048000" y="7238999"/>
            <a:ext cx="14501812" cy="755661"/>
          </a:xfrm>
        </p:spPr>
        <p:txBody>
          <a:bodyPr lIns="12700" tIns="0" bIns="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en-US" dirty="0" smtClean="0"/>
          </a:p>
        </p:txBody>
      </p:sp>
      <p:pic>
        <p:nvPicPr>
          <p:cNvPr id="9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2762" y="9163028"/>
            <a:ext cx="757238" cy="7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9566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нтакты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4178300" y="9147175"/>
            <a:ext cx="8394700" cy="763588"/>
          </a:xfrm>
        </p:spPr>
        <p:txBody>
          <a:bodyPr anchor="t"/>
          <a:lstStyle/>
          <a:p>
            <a:pPr lvl="0"/>
            <a:r>
              <a:rPr lang="ru-RU" dirty="0" smtClean="0"/>
              <a:t>логин</a:t>
            </a:r>
            <a:r>
              <a:rPr lang="en-US" dirty="0" smtClean="0"/>
              <a:t>@</a:t>
            </a:r>
            <a:r>
              <a:rPr lang="en-US" dirty="0" err="1" smtClean="0"/>
              <a:t>yandex</a:t>
            </a:r>
            <a:r>
              <a:rPr lang="ru-RU" dirty="0" smtClean="0"/>
              <a:t>-</a:t>
            </a:r>
            <a:r>
              <a:rPr lang="en-US" dirty="0" err="1" smtClean="0"/>
              <a:t>team.ru</a:t>
            </a:r>
            <a:endParaRPr lang="ru-RU" dirty="0"/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32" hasCustomPrompt="1"/>
          </p:nvPr>
        </p:nvSpPr>
        <p:spPr>
          <a:xfrm>
            <a:off x="3048000" y="2278800"/>
            <a:ext cx="18683381" cy="1907438"/>
          </a:xfrm>
        </p:spPr>
        <p:txBody>
          <a:bodyPr anchor="t"/>
          <a:lstStyle>
            <a:lvl1pPr>
              <a:lnSpc>
                <a:spcPct val="100000"/>
              </a:lnSpc>
              <a:defRPr sz="12000" baseline="0"/>
            </a:lvl1pPr>
          </a:lstStyle>
          <a:p>
            <a:pPr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22" name="Текст 9"/>
          <p:cNvSpPr>
            <a:spLocks noGrp="1"/>
          </p:cNvSpPr>
          <p:nvPr>
            <p:ph type="body" sz="quarter" idx="24" hasCustomPrompt="1"/>
          </p:nvPr>
        </p:nvSpPr>
        <p:spPr>
          <a:xfrm>
            <a:off x="3048000" y="6094413"/>
            <a:ext cx="9525000" cy="763587"/>
          </a:xfrm>
        </p:spPr>
        <p:txBody>
          <a:bodyPr tIns="16200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Имя и Фамилия</a:t>
            </a:r>
            <a:endParaRPr lang="en-US" dirty="0" smtClean="0"/>
          </a:p>
        </p:txBody>
      </p:sp>
      <p:sp>
        <p:nvSpPr>
          <p:cNvPr id="23" name="Текст 9"/>
          <p:cNvSpPr>
            <a:spLocks noGrp="1"/>
          </p:cNvSpPr>
          <p:nvPr>
            <p:ph type="body" sz="quarter" idx="25" hasCustomPrompt="1"/>
          </p:nvPr>
        </p:nvSpPr>
        <p:spPr>
          <a:xfrm>
            <a:off x="3048000" y="7238999"/>
            <a:ext cx="9525000" cy="755661"/>
          </a:xfrm>
        </p:spPr>
        <p:txBody>
          <a:bodyPr lIns="12700" tIns="0" bIns="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en-US" dirty="0" smtClean="0"/>
          </a:p>
        </p:txBody>
      </p:sp>
      <p:sp>
        <p:nvSpPr>
          <p:cNvPr id="24" name="Текст 9"/>
          <p:cNvSpPr>
            <a:spLocks noGrp="1"/>
          </p:cNvSpPr>
          <p:nvPr>
            <p:ph type="body" sz="quarter" idx="33" hasCustomPrompt="1"/>
          </p:nvPr>
        </p:nvSpPr>
        <p:spPr>
          <a:xfrm>
            <a:off x="14456093" y="10292400"/>
            <a:ext cx="8394700" cy="762000"/>
          </a:xfrm>
        </p:spPr>
        <p:txBody>
          <a:bodyPr anchor="t"/>
          <a:lstStyle/>
          <a:p>
            <a:pPr lvl="0"/>
            <a:r>
              <a:rPr lang="ru-RU" dirty="0" smtClean="0"/>
              <a:t>+7 000 000-00-00 </a:t>
            </a:r>
            <a:endParaRPr lang="ru-RU" dirty="0"/>
          </a:p>
        </p:txBody>
      </p:sp>
      <p:sp>
        <p:nvSpPr>
          <p:cNvPr id="25" name="Текст 9"/>
          <p:cNvSpPr>
            <a:spLocks noGrp="1"/>
          </p:cNvSpPr>
          <p:nvPr>
            <p:ph type="body" sz="quarter" idx="34" hasCustomPrompt="1"/>
          </p:nvPr>
        </p:nvSpPr>
        <p:spPr>
          <a:xfrm>
            <a:off x="14456093" y="9147175"/>
            <a:ext cx="8394700" cy="763588"/>
          </a:xfrm>
        </p:spPr>
        <p:txBody>
          <a:bodyPr anchor="t"/>
          <a:lstStyle/>
          <a:p>
            <a:pPr lvl="0"/>
            <a:r>
              <a:rPr lang="ru-RU" dirty="0" smtClean="0"/>
              <a:t>логин</a:t>
            </a:r>
            <a:r>
              <a:rPr lang="en-US" dirty="0" smtClean="0"/>
              <a:t>@</a:t>
            </a:r>
            <a:r>
              <a:rPr lang="en-US" dirty="0" err="1" smtClean="0"/>
              <a:t>yandex</a:t>
            </a:r>
            <a:r>
              <a:rPr lang="ru-RU" dirty="0" smtClean="0"/>
              <a:t>-</a:t>
            </a:r>
            <a:r>
              <a:rPr lang="en-US" dirty="0" err="1" smtClean="0"/>
              <a:t>team.ru</a:t>
            </a:r>
            <a:endParaRPr lang="ru-RU" dirty="0"/>
          </a:p>
        </p:txBody>
      </p:sp>
      <p:sp>
        <p:nvSpPr>
          <p:cNvPr id="28" name="Текст 9"/>
          <p:cNvSpPr>
            <a:spLocks noGrp="1"/>
          </p:cNvSpPr>
          <p:nvPr>
            <p:ph type="body" sz="quarter" idx="35" hasCustomPrompt="1"/>
          </p:nvPr>
        </p:nvSpPr>
        <p:spPr>
          <a:xfrm>
            <a:off x="13325793" y="6094413"/>
            <a:ext cx="9525000" cy="763587"/>
          </a:xfrm>
        </p:spPr>
        <p:txBody>
          <a:bodyPr tIns="16200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Имя и Фамилия</a:t>
            </a:r>
            <a:endParaRPr lang="en-US" dirty="0" smtClean="0"/>
          </a:p>
        </p:txBody>
      </p:sp>
      <p:sp>
        <p:nvSpPr>
          <p:cNvPr id="29" name="Текст 9"/>
          <p:cNvSpPr>
            <a:spLocks noGrp="1"/>
          </p:cNvSpPr>
          <p:nvPr>
            <p:ph type="body" sz="quarter" idx="36" hasCustomPrompt="1"/>
          </p:nvPr>
        </p:nvSpPr>
        <p:spPr>
          <a:xfrm>
            <a:off x="13325793" y="7238999"/>
            <a:ext cx="9525000" cy="755661"/>
          </a:xfrm>
        </p:spPr>
        <p:txBody>
          <a:bodyPr lIns="12700" tIns="0" bIns="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en-US" dirty="0" smtClean="0"/>
          </a:p>
        </p:txBody>
      </p:sp>
      <p:pic>
        <p:nvPicPr>
          <p:cNvPr id="17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2762" y="9163028"/>
            <a:ext cx="757238" cy="747772"/>
          </a:xfrm>
          <a:prstGeom prst="rect">
            <a:avLst/>
          </a:prstGeom>
        </p:spPr>
      </p:pic>
      <p:pic>
        <p:nvPicPr>
          <p:cNvPr id="32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25793" y="9163028"/>
            <a:ext cx="757238" cy="747772"/>
          </a:xfrm>
          <a:prstGeom prst="rect">
            <a:avLst/>
          </a:prstGeom>
        </p:spPr>
      </p:pic>
      <p:pic>
        <p:nvPicPr>
          <p:cNvPr id="33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4862" y="10292400"/>
            <a:ext cx="4191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32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84664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36"/>
          <p:cNvSpPr/>
          <p:nvPr userDrawn="1"/>
        </p:nvSpPr>
        <p:spPr>
          <a:xfrm>
            <a:off x="1896337" y="12211994"/>
            <a:ext cx="20591327" cy="521470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aseline="0"/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Shape 239"/>
          <p:cNvSpPr/>
          <p:nvPr userDrawn="1"/>
        </p:nvSpPr>
        <p:spPr>
          <a:xfrm>
            <a:off x="8052204" y="2479431"/>
            <a:ext cx="7109825" cy="143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dirty="0">
              <a:latin typeface="+mn-lt"/>
              <a:ea typeface="Arial" charset="0"/>
              <a:cs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defRPr baseline="0"/>
            </a:pPr>
            <a:r>
              <a:rPr sz="3600" dirty="0">
                <a:latin typeface="+mn-lt"/>
                <a:ea typeface="Arial" charset="0"/>
                <a:cs typeface="Arial" charset="0"/>
              </a:rPr>
              <a:t>Н</a:t>
            </a:r>
            <a:r>
              <a:rPr sz="2500" dirty="0">
                <a:latin typeface="+mn-lt"/>
                <a:ea typeface="Arial" charset="0"/>
                <a:cs typeface="Arial" charset="0"/>
              </a:rPr>
              <a:t>е</a:t>
            </a:r>
            <a:r>
              <a:rPr dirty="0">
                <a:latin typeface="+mn-lt"/>
                <a:ea typeface="Arial" charset="0"/>
                <a:cs typeface="Arial" charset="0"/>
              </a:rPr>
              <a:t> </a:t>
            </a:r>
            <a:r>
              <a:rPr sz="4200" dirty="0" smtClean="0">
                <a:latin typeface="+mn-lt"/>
                <a:ea typeface="Arial" charset="0"/>
                <a:cs typeface="Arial" charset="0"/>
              </a:rPr>
              <a:t>из</a:t>
            </a:r>
            <a:r>
              <a:rPr sz="6100" dirty="0" smtClean="0">
                <a:latin typeface="+mn-lt"/>
                <a:ea typeface="Arial" charset="0"/>
                <a:cs typeface="Arial" charset="0"/>
              </a:rPr>
              <a:t>ме</a:t>
            </a:r>
            <a:r>
              <a:rPr sz="2900" dirty="0" smtClean="0">
                <a:latin typeface="+mn-lt"/>
                <a:ea typeface="Arial" charset="0"/>
                <a:cs typeface="Arial" charset="0"/>
              </a:rPr>
              <a:t>ня</a:t>
            </a:r>
            <a:r>
              <a:rPr sz="1900" dirty="0" smtClean="0">
                <a:latin typeface="+mn-lt"/>
                <a:ea typeface="Arial" charset="0"/>
                <a:cs typeface="Arial" charset="0"/>
              </a:rPr>
              <a:t>й</a:t>
            </a:r>
            <a:r>
              <a:rPr lang="ru-RU" sz="3400" dirty="0" smtClean="0">
                <a:latin typeface="+mn-lt"/>
                <a:ea typeface="Arial" charset="0"/>
                <a:cs typeface="Arial" charset="0"/>
              </a:rPr>
              <a:t>т</a:t>
            </a:r>
            <a:r>
              <a:rPr lang="ru-RU" sz="1800" dirty="0" smtClean="0">
                <a:latin typeface="+mn-lt"/>
                <a:ea typeface="Arial" charset="0"/>
                <a:cs typeface="Arial" charset="0"/>
              </a:rPr>
              <a:t>е</a:t>
            </a:r>
            <a:r>
              <a:rPr lang="ru-RU" sz="3400" dirty="0" smtClean="0">
                <a:latin typeface="+mn-lt"/>
                <a:ea typeface="Arial" charset="0"/>
                <a:cs typeface="Arial" charset="0"/>
              </a:rPr>
              <a:t> р</a:t>
            </a:r>
            <a:r>
              <a:rPr sz="6800" dirty="0" smtClean="0">
                <a:latin typeface="+mn-lt"/>
                <a:ea typeface="Arial" charset="0"/>
                <a:cs typeface="Arial" charset="0"/>
              </a:rPr>
              <a:t>а</a:t>
            </a:r>
            <a:r>
              <a:rPr sz="3400" dirty="0" smtClean="0">
                <a:latin typeface="+mn-lt"/>
                <a:ea typeface="Arial" charset="0"/>
                <a:cs typeface="Arial" charset="0"/>
              </a:rPr>
              <a:t>з</a:t>
            </a:r>
            <a:r>
              <a:rPr sz="2000" dirty="0" smtClean="0">
                <a:latin typeface="+mn-lt"/>
                <a:ea typeface="Arial" charset="0"/>
                <a:cs typeface="Arial" charset="0"/>
              </a:rPr>
              <a:t>ме</a:t>
            </a:r>
            <a:r>
              <a:rPr sz="3300" dirty="0" smtClean="0">
                <a:latin typeface="+mn-lt"/>
                <a:ea typeface="Arial" charset="0"/>
                <a:cs typeface="Arial" charset="0"/>
              </a:rPr>
              <a:t>р</a:t>
            </a:r>
            <a:r>
              <a:rPr sz="2700" dirty="0" smtClean="0">
                <a:latin typeface="+mn-lt"/>
                <a:ea typeface="Arial" charset="0"/>
                <a:cs typeface="Arial" charset="0"/>
              </a:rPr>
              <a:t>ы</a:t>
            </a:r>
            <a:r>
              <a:rPr sz="2000"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sz="4700" dirty="0">
                <a:latin typeface="+mn-lt"/>
                <a:ea typeface="Arial" charset="0"/>
                <a:cs typeface="Arial" charset="0"/>
              </a:rPr>
              <a:t>ш</a:t>
            </a:r>
            <a:r>
              <a:rPr sz="3800" dirty="0">
                <a:latin typeface="+mn-lt"/>
                <a:ea typeface="Arial" charset="0"/>
                <a:cs typeface="Arial" charset="0"/>
              </a:rPr>
              <a:t>р</a:t>
            </a:r>
            <a:r>
              <a:rPr sz="4100" dirty="0">
                <a:latin typeface="+mn-lt"/>
                <a:ea typeface="Arial" charset="0"/>
                <a:cs typeface="Arial" charset="0"/>
              </a:rPr>
              <a:t>и</a:t>
            </a:r>
            <a:r>
              <a:rPr sz="2400" dirty="0">
                <a:latin typeface="+mn-lt"/>
                <a:ea typeface="Arial" charset="0"/>
                <a:cs typeface="Arial" charset="0"/>
              </a:rPr>
              <a:t>ф</a:t>
            </a:r>
            <a:r>
              <a:rPr sz="1800" dirty="0">
                <a:latin typeface="+mn-lt"/>
                <a:ea typeface="Arial" charset="0"/>
                <a:cs typeface="Arial" charset="0"/>
              </a:rPr>
              <a:t>т</a:t>
            </a:r>
            <a:r>
              <a:rPr sz="2400" dirty="0">
                <a:latin typeface="+mn-lt"/>
                <a:ea typeface="Arial" charset="0"/>
                <a:cs typeface="Arial" charset="0"/>
              </a:rPr>
              <a:t>о</a:t>
            </a:r>
            <a:r>
              <a:rPr sz="3200" dirty="0">
                <a:latin typeface="+mn-lt"/>
                <a:ea typeface="Arial" charset="0"/>
                <a:cs typeface="Arial" charset="0"/>
              </a:rPr>
              <a:t>в</a:t>
            </a:r>
          </a:p>
        </p:txBody>
      </p:sp>
      <p:sp>
        <p:nvSpPr>
          <p:cNvPr id="8" name="Shape 240"/>
          <p:cNvSpPr/>
          <p:nvPr userDrawn="1"/>
        </p:nvSpPr>
        <p:spPr>
          <a:xfrm>
            <a:off x="7979110" y="12194698"/>
            <a:ext cx="7182919" cy="50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0"/>
              </a:spcBef>
              <a:defRPr sz="2600" baseline="0"/>
            </a:lvl1pPr>
          </a:lstStyle>
          <a:p>
            <a:r>
              <a:rPr dirty="0">
                <a:latin typeface="Arial" charset="0"/>
                <a:ea typeface="Arial" charset="0"/>
                <a:cs typeface="Arial" charset="0"/>
              </a:rPr>
              <a:t>Страницу скрыть или удалить по прочтении!</a:t>
            </a:r>
          </a:p>
        </p:txBody>
      </p:sp>
      <p:sp>
        <p:nvSpPr>
          <p:cNvPr id="9" name="Shape 241"/>
          <p:cNvSpPr/>
          <p:nvPr userDrawn="1"/>
        </p:nvSpPr>
        <p:spPr>
          <a:xfrm>
            <a:off x="11195493" y="4095444"/>
            <a:ext cx="4431607" cy="79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lvl1pPr>
          </a:lstStyle>
          <a:p>
            <a:r>
              <a:rPr dirty="0">
                <a:latin typeface="+mn-lt"/>
                <a:ea typeface="Arial" charset="0"/>
                <a:cs typeface="Arial" charset="0"/>
              </a:rPr>
              <a:t>Не </a:t>
            </a:r>
            <a:r>
              <a:rPr dirty="0" smtClean="0">
                <a:latin typeface="+mn-lt"/>
                <a:ea typeface="Arial" charset="0"/>
                <a:cs typeface="Arial" charset="0"/>
              </a:rPr>
              <a:t>выходи</a:t>
            </a:r>
            <a:r>
              <a:rPr lang="ru-RU" dirty="0" smtClean="0">
                <a:latin typeface="+mn-lt"/>
                <a:ea typeface="Arial" charset="0"/>
                <a:cs typeface="Arial" charset="0"/>
              </a:rPr>
              <a:t>те</a:t>
            </a:r>
            <a:r>
              <a:rPr dirty="0" smtClean="0">
                <a:latin typeface="+mn-lt"/>
                <a:ea typeface="Arial" charset="0"/>
                <a:cs typeface="Arial" charset="0"/>
              </a:rPr>
              <a:t> </a:t>
            </a:r>
            <a:r>
              <a:rPr dirty="0">
                <a:latin typeface="+mn-lt"/>
                <a:ea typeface="Arial" charset="0"/>
                <a:cs typeface="Arial" charset="0"/>
              </a:rPr>
              <a:t>за поля слайда</a:t>
            </a:r>
          </a:p>
        </p:txBody>
      </p:sp>
      <p:sp>
        <p:nvSpPr>
          <p:cNvPr id="10" name="Shape 242"/>
          <p:cNvSpPr/>
          <p:nvPr userDrawn="1"/>
        </p:nvSpPr>
        <p:spPr>
          <a:xfrm>
            <a:off x="15250807" y="3667044"/>
            <a:ext cx="148016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aseline="0"/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Shape 243"/>
          <p:cNvSpPr/>
          <p:nvPr userDrawn="1"/>
        </p:nvSpPr>
        <p:spPr>
          <a:xfrm>
            <a:off x="7618189" y="2858110"/>
            <a:ext cx="7622109" cy="885037"/>
          </a:xfrm>
          <a:prstGeom prst="rect">
            <a:avLst/>
          </a:prstGeom>
          <a:ln>
            <a:solidFill>
              <a:srgbClr val="FFCC0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aseline="0"/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Shape 244"/>
          <p:cNvSpPr/>
          <p:nvPr userDrawn="1"/>
        </p:nvSpPr>
        <p:spPr>
          <a:xfrm>
            <a:off x="7623584" y="4956549"/>
            <a:ext cx="7622110" cy="6850431"/>
          </a:xfrm>
          <a:prstGeom prst="rect">
            <a:avLst/>
          </a:prstGeom>
          <a:ln>
            <a:solidFill>
              <a:srgbClr val="FFCC0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aseline="0"/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Shape 245"/>
          <p:cNvSpPr/>
          <p:nvPr userDrawn="1"/>
        </p:nvSpPr>
        <p:spPr>
          <a:xfrm>
            <a:off x="7623584" y="3926059"/>
            <a:ext cx="7622109" cy="885678"/>
          </a:xfrm>
          <a:prstGeom prst="rect">
            <a:avLst/>
          </a:prstGeom>
          <a:ln>
            <a:solidFill>
              <a:srgbClr val="FFCC0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aseline="0"/>
            </a:pPr>
            <a:endParaRPr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Shape 246"/>
          <p:cNvSpPr/>
          <p:nvPr userDrawn="1"/>
        </p:nvSpPr>
        <p:spPr>
          <a:xfrm>
            <a:off x="19978341" y="10734151"/>
            <a:ext cx="3316514" cy="2720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Группа презентационных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технологий</a:t>
            </a:r>
            <a:endParaRPr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Shape 249"/>
          <p:cNvSpPr/>
          <p:nvPr userDrawn="1"/>
        </p:nvSpPr>
        <p:spPr>
          <a:xfrm>
            <a:off x="8017209" y="1533441"/>
            <a:ext cx="7182920" cy="1506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dirty="0">
              <a:latin typeface="+mn-lt"/>
              <a:ea typeface="Arial" charset="0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 smtClean="0">
                <a:latin typeface="+mn-lt"/>
                <a:ea typeface="Arial" charset="0"/>
                <a:cs typeface="Arial" charset="0"/>
              </a:rPr>
              <a:t>Не уверены, что и как делать дальше?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 smtClean="0">
                <a:latin typeface="+mn-lt"/>
                <a:ea typeface="Arial" charset="0"/>
                <a:cs typeface="Arial" charset="0"/>
              </a:rPr>
              <a:t>Вот несколько простых советов-рекомендаций</a:t>
            </a:r>
            <a:r>
              <a:rPr dirty="0" smtClean="0">
                <a:latin typeface="+mn-lt"/>
                <a:ea typeface="Arial" charset="0"/>
                <a:cs typeface="Arial" charset="0"/>
              </a:rPr>
              <a:t>:</a:t>
            </a:r>
            <a:endParaRPr dirty="0"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19" name="Shape 250"/>
          <p:cNvSpPr/>
          <p:nvPr userDrawn="1"/>
        </p:nvSpPr>
        <p:spPr>
          <a:xfrm>
            <a:off x="8003067" y="5138513"/>
            <a:ext cx="7240939" cy="6161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Для расстановки акцентов пользуйтесь встроенными в шаблон стилями шрифтов: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Для выделения ключевой мысли 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выделите абзац текста и нажмите 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клавишу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Tab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, а чтобы  жёлтая линия 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не разрывалась, переносите текст 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на следующую строку нажатием 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клавиши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Enter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  <a:p>
            <a:pPr marL="1512000" marR="0" lvl="2" indent="-720000" algn="l" defTabSz="1828709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Для создания маркированного списка выделите текст и дважды нажмите клавишу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Tab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  <a:p>
            <a:pPr marL="1512000" marR="0" lvl="3" indent="-720000" algn="l" defTabSz="1828709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Для создания нумерованного списка выделите текст и трижды нажмите клавишу </a:t>
            </a:r>
            <a:r>
              <a:rPr kumimoji="0" lang="ru-R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Tab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27" name="pasted-image.tiff"/>
          <p:cNvPicPr>
            <a:picLocks noChangeAspect="1"/>
          </p:cNvPicPr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8302692" y="10436207"/>
            <a:ext cx="1506047" cy="1506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pasted-image.tiff"/>
          <p:cNvPicPr>
            <a:picLocks noChangeAspect="1"/>
          </p:cNvPicPr>
          <p:nvPr userDrawn="1"/>
        </p:nvPicPr>
        <p:blipFill>
          <a:blip r:embed="rId3" cstate="print">
            <a:extLst/>
          </a:blip>
          <a:srcRect t="14527" b="13953"/>
          <a:stretch>
            <a:fillRect/>
          </a:stretch>
        </p:blipFill>
        <p:spPr>
          <a:xfrm>
            <a:off x="18302611" y="11665834"/>
            <a:ext cx="1506079" cy="10771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2" name="Группа 31"/>
          <p:cNvGrpSpPr/>
          <p:nvPr userDrawn="1"/>
        </p:nvGrpSpPr>
        <p:grpSpPr>
          <a:xfrm>
            <a:off x="4566586" y="8859174"/>
            <a:ext cx="1153753" cy="1358900"/>
            <a:chOff x="4479985" y="8800385"/>
            <a:chExt cx="1153753" cy="1358900"/>
          </a:xfrm>
        </p:grpSpPr>
        <p:pic>
          <p:nvPicPr>
            <p:cNvPr id="33" name="Изображение 32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664"/>
            <a:stretch/>
          </p:blipFill>
          <p:spPr>
            <a:xfrm>
              <a:off x="4479985" y="8800385"/>
              <a:ext cx="1153753" cy="1358900"/>
            </a:xfrm>
            <a:prstGeom prst="rect">
              <a:avLst/>
            </a:prstGeom>
          </p:spPr>
        </p:pic>
        <p:sp>
          <p:nvSpPr>
            <p:cNvPr id="34" name="Прямоугольник 33"/>
            <p:cNvSpPr/>
            <p:nvPr userDrawn="1"/>
          </p:nvSpPr>
          <p:spPr>
            <a:xfrm>
              <a:off x="5322406" y="8856452"/>
              <a:ext cx="273262" cy="776377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 smtClean="0">
                <a:solidFill>
                  <a:schemeClr val="tx1"/>
                </a:solidFill>
              </a:endParaRPr>
            </a:p>
          </p:txBody>
        </p:sp>
      </p:grpSp>
      <p:sp>
        <p:nvSpPr>
          <p:cNvPr id="35" name="Shape 238"/>
          <p:cNvSpPr/>
          <p:nvPr userDrawn="1"/>
        </p:nvSpPr>
        <p:spPr>
          <a:xfrm>
            <a:off x="16002471" y="1869119"/>
            <a:ext cx="7027527" cy="9556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0" indent="0" algn="l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24500" algn="l"/>
              </a:tabLst>
              <a:defRPr sz="2400" baseline="0"/>
            </a:pPr>
            <a:r>
              <a:rPr lang="ru-RU" dirty="0" smtClean="0">
                <a:latin typeface="+mn-lt"/>
              </a:rPr>
              <a:t>Дополнительные материалы для презентаций (слайды с графиками, диаграммами,</a:t>
            </a:r>
            <a:r>
              <a:rPr lang="ru-RU" baseline="0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таблицами, картами, схемами, гаджетами, пиктограммы, иллюстрации и фотографии) находятся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на </a:t>
            </a:r>
            <a:endParaRPr dirty="0" smtClean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lang="ru-RU" sz="1200" dirty="0" smtClean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ru-RU" dirty="0" smtClean="0">
                <a:latin typeface="+mn-lt"/>
              </a:rPr>
              <a:t>Логотипы сервисов</a:t>
            </a:r>
            <a:r>
              <a:rPr lang="ru-RU" baseline="0" dirty="0" smtClean="0">
                <a:latin typeface="+mn-lt"/>
              </a:rPr>
              <a:t> для титульного слайда: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lang="ru-RU" dirty="0" smtClean="0">
              <a:solidFill>
                <a:srgbClr val="3878BE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lang="ru-RU" sz="1200" dirty="0" smtClean="0">
              <a:solidFill>
                <a:srgbClr val="3878BE"/>
              </a:solidFill>
              <a:latin typeface="+mn-lt"/>
            </a:endParaRPr>
          </a:p>
          <a:p>
            <a:pPr marL="0" marR="0" indent="0" algn="l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24500" algn="l"/>
              </a:tabLst>
              <a:defRPr sz="2400" baseline="0"/>
            </a:pPr>
            <a:r>
              <a:rPr lang="ru-RU" dirty="0" smtClean="0">
                <a:latin typeface="+mn-lt"/>
              </a:rPr>
              <a:t>Слайды с кодом: </a:t>
            </a:r>
            <a:endParaRPr lang="ru-RU" dirty="0" smtClean="0">
              <a:solidFill>
                <a:schemeClr val="accent1"/>
              </a:solidFill>
              <a:latin typeface="+mn-lt"/>
            </a:endParaRPr>
          </a:p>
          <a:p>
            <a:pPr marL="0" marR="0" indent="0" algn="l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24500" algn="l"/>
              </a:tabLst>
              <a:defRPr sz="2400" baseline="0"/>
            </a:pPr>
            <a:r>
              <a:rPr lang="en-US" sz="1200" dirty="0" smtClean="0">
                <a:latin typeface="+mn-lt"/>
              </a:rPr>
              <a:t/>
            </a:r>
            <a:br>
              <a:rPr lang="en-US" sz="1200" dirty="0" smtClean="0">
                <a:latin typeface="+mn-lt"/>
              </a:rPr>
            </a:br>
            <a:r>
              <a:rPr lang="en-US" sz="1200" dirty="0" smtClean="0">
                <a:latin typeface="+mn-lt"/>
              </a:rPr>
              <a:t/>
            </a:r>
            <a:br>
              <a:rPr lang="en-US" sz="1200" dirty="0" smtClean="0">
                <a:latin typeface="+mn-lt"/>
              </a:rPr>
            </a:br>
            <a:endParaRPr lang="ru-RU" sz="1200" dirty="0" smtClean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dirty="0" smtClean="0">
                <a:latin typeface="+mn-lt"/>
              </a:rPr>
              <a:t>Можно </a:t>
            </a:r>
            <a:r>
              <a:rPr dirty="0">
                <a:latin typeface="+mn-lt"/>
              </a:rPr>
              <a:t>выбрать фотографию на фотостоке </a:t>
            </a:r>
            <a:r>
              <a:rPr lang="ru-RU" dirty="0" smtClean="0">
                <a:solidFill>
                  <a:srgbClr val="3878BE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3878BE"/>
                </a:solidFill>
                <a:latin typeface="+mn-lt"/>
              </a:rPr>
            </a:br>
            <a:r>
              <a:rPr lang="ru-RU" baseline="0" dirty="0" smtClean="0">
                <a:solidFill>
                  <a:srgbClr val="3878BE"/>
                </a:solidFill>
                <a:latin typeface="+mn-lt"/>
              </a:rPr>
              <a:t>                            </a:t>
            </a:r>
            <a:r>
              <a:rPr dirty="0" smtClean="0">
                <a:latin typeface="+mn-lt"/>
              </a:rPr>
              <a:t>и </a:t>
            </a:r>
            <a:r>
              <a:rPr dirty="0">
                <a:latin typeface="+mn-lt"/>
              </a:rPr>
              <a:t>прислать нам ссылку, 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dirty="0">
                <a:latin typeface="+mn-lt"/>
              </a:rPr>
              <a:t>мы купим её для </a:t>
            </a:r>
            <a:r>
              <a:rPr lang="ru-RU" dirty="0" smtClean="0">
                <a:latin typeface="+mn-lt"/>
              </a:rPr>
              <a:t> вас.</a:t>
            </a:r>
            <a:r>
              <a:rPr dirty="0">
                <a:latin typeface="+mn-lt"/>
              </a:rPr>
              <a:t/>
            </a:r>
            <a:br>
              <a:rPr dirty="0">
                <a:latin typeface="+mn-lt"/>
              </a:rPr>
            </a:br>
            <a:endParaRPr sz="12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dirty="0">
                <a:latin typeface="+mn-lt"/>
              </a:rPr>
              <a:t>Подробный рецепт хорошей презентации — </a:t>
            </a:r>
            <a:r>
              <a:rPr lang="ru-RU" dirty="0" smtClean="0">
                <a:latin typeface="+mn-lt"/>
              </a:rPr>
              <a:t/>
            </a:r>
            <a:br>
              <a:rPr lang="ru-RU" dirty="0" smtClean="0">
                <a:latin typeface="+mn-lt"/>
              </a:rPr>
            </a:br>
            <a:r>
              <a:rPr dirty="0" smtClean="0">
                <a:latin typeface="+mn-lt"/>
              </a:rPr>
              <a:t>на</a:t>
            </a:r>
            <a:endParaRPr lang="ru-RU" dirty="0" smtClean="0">
              <a:solidFill>
                <a:srgbClr val="3878BE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dirty="0">
                <a:latin typeface="+mn-lt"/>
              </a:rPr>
              <a:t/>
            </a:r>
            <a:br>
              <a:rPr dirty="0">
                <a:latin typeface="+mn-lt"/>
              </a:rPr>
            </a:br>
            <a:endParaRPr sz="12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ru-RU" sz="24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возникли вопросы, напишите </a:t>
            </a:r>
            <a:br>
              <a:rPr lang="ru-RU" sz="24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endParaRPr dirty="0">
              <a:solidFill>
                <a:srgbClr val="3878BE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sz="1200" dirty="0">
              <a:solidFill>
                <a:srgbClr val="3878BE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dirty="0">
                <a:latin typeface="+mn-lt"/>
              </a:rPr>
              <a:t>Чтобы мы проверили </a:t>
            </a:r>
            <a:r>
              <a:rPr lang="ru-RU" dirty="0" smtClean="0">
                <a:latin typeface="+mn-lt"/>
              </a:rPr>
              <a:t>вашу</a:t>
            </a:r>
            <a:r>
              <a:rPr dirty="0" smtClean="0">
                <a:latin typeface="+mn-lt"/>
              </a:rPr>
              <a:t> </a:t>
            </a:r>
            <a:r>
              <a:rPr dirty="0">
                <a:latin typeface="+mn-lt"/>
              </a:rPr>
              <a:t>презентацию, </a:t>
            </a:r>
            <a:r>
              <a:rPr dirty="0" smtClean="0">
                <a:latin typeface="+mn-lt"/>
              </a:rPr>
              <a:t>отправь</a:t>
            </a:r>
            <a:r>
              <a:rPr lang="ru-RU" dirty="0" smtClean="0">
                <a:latin typeface="+mn-lt"/>
              </a:rPr>
              <a:t>те</a:t>
            </a:r>
            <a:r>
              <a:rPr dirty="0" smtClean="0">
                <a:latin typeface="+mn-lt"/>
              </a:rPr>
              <a:t> </a:t>
            </a:r>
            <a:r>
              <a:rPr dirty="0">
                <a:latin typeface="+mn-lt"/>
              </a:rPr>
              <a:t>её на </a:t>
            </a:r>
            <a:endParaRPr dirty="0">
              <a:solidFill>
                <a:srgbClr val="3878BE"/>
              </a:solidFill>
              <a:latin typeface="+mn-lt"/>
            </a:endParaRPr>
          </a:p>
        </p:txBody>
      </p:sp>
      <p:sp>
        <p:nvSpPr>
          <p:cNvPr id="36" name="Shape 238"/>
          <p:cNvSpPr/>
          <p:nvPr userDrawn="1"/>
        </p:nvSpPr>
        <p:spPr>
          <a:xfrm>
            <a:off x="16033262" y="7679633"/>
            <a:ext cx="6996736" cy="956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    </a:t>
            </a:r>
            <a:r>
              <a:rPr lang="ru-RU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n-lt"/>
                <a:hlinkClick r:id="rId5"/>
              </a:rPr>
              <a:t>https://wiki.yandex-team.ru/presentation/</a:t>
            </a:r>
            <a:r>
              <a:rPr lang="ru-RU" dirty="0" smtClean="0">
                <a:solidFill>
                  <a:schemeClr val="tx1"/>
                </a:solidFill>
                <a:latin typeface="+mn-lt"/>
                <a:hlinkClick r:id="rId5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  <a:hlinkClick r:id="rId5"/>
              </a:rPr>
            </a:br>
            <a:r>
              <a:rPr lang="en-US" dirty="0" smtClean="0">
                <a:solidFill>
                  <a:schemeClr val="tx1"/>
                </a:solidFill>
                <a:latin typeface="+mn-lt"/>
                <a:hlinkClick r:id="rId5"/>
              </a:rPr>
              <a:t>Kak-sdelat-krasivo/</a:t>
            </a:r>
            <a:endParaRPr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Shape 238"/>
          <p:cNvSpPr/>
          <p:nvPr userDrawn="1"/>
        </p:nvSpPr>
        <p:spPr>
          <a:xfrm>
            <a:off x="16388806" y="8988835"/>
            <a:ext cx="2671199" cy="47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en-US" dirty="0" smtClean="0">
                <a:solidFill>
                  <a:srgbClr val="3878BE"/>
                </a:solidFill>
                <a:latin typeface="+mn-lt"/>
                <a:hlinkClick r:id="rId6"/>
              </a:rPr>
              <a:t>presentation</a:t>
            </a:r>
            <a:r>
              <a:rPr lang="en-US" dirty="0">
                <a:solidFill>
                  <a:srgbClr val="3878BE"/>
                </a:solidFill>
                <a:latin typeface="+mn-lt"/>
                <a:hlinkClick r:id="rId6"/>
              </a:rPr>
              <a:t>@</a:t>
            </a:r>
            <a:endParaRPr lang="en-US" dirty="0">
              <a:solidFill>
                <a:srgbClr val="3878BE"/>
              </a:solidFill>
              <a:latin typeface="+mn-lt"/>
            </a:endParaRPr>
          </a:p>
          <a:p>
            <a:pPr>
              <a:tabLst>
                <a:tab pos="5524500" algn="l"/>
              </a:tabLst>
              <a:defRPr sz="2400" baseline="0"/>
            </a:pPr>
            <a:r>
              <a:rPr lang="ru-RU" dirty="0" smtClean="0">
                <a:solidFill>
                  <a:srgbClr val="3878BE"/>
                </a:solidFill>
                <a:latin typeface="+mn-lt"/>
              </a:rPr>
              <a:t>  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8" name="Shape 238"/>
          <p:cNvSpPr/>
          <p:nvPr userDrawn="1"/>
        </p:nvSpPr>
        <p:spPr>
          <a:xfrm>
            <a:off x="18373006" y="9894360"/>
            <a:ext cx="2671199" cy="47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en-US" dirty="0" smtClean="0">
                <a:solidFill>
                  <a:srgbClr val="3878BE"/>
                </a:solidFill>
                <a:latin typeface="+mn-lt"/>
                <a:hlinkClick r:id="rId6"/>
              </a:rPr>
              <a:t>prescheck@</a:t>
            </a:r>
            <a:endParaRPr lang="en-US" dirty="0" smtClean="0">
              <a:solidFill>
                <a:srgbClr val="3878BE"/>
              </a:solidFill>
              <a:latin typeface="+mn-lt"/>
            </a:endParaRPr>
          </a:p>
          <a:p>
            <a:pPr>
              <a:tabLst>
                <a:tab pos="5524500" algn="l"/>
              </a:tabLst>
              <a:defRPr sz="2400" baseline="0"/>
            </a:pPr>
            <a:r>
              <a:rPr lang="ru-RU" dirty="0" smtClean="0">
                <a:solidFill>
                  <a:srgbClr val="3878BE"/>
                </a:solidFill>
                <a:latin typeface="+mn-lt"/>
              </a:rPr>
              <a:t>  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9" name="Shape 238"/>
          <p:cNvSpPr/>
          <p:nvPr userDrawn="1"/>
        </p:nvSpPr>
        <p:spPr>
          <a:xfrm>
            <a:off x="16007207" y="6428380"/>
            <a:ext cx="2671199" cy="47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en-US" dirty="0" smtClean="0">
                <a:solidFill>
                  <a:srgbClr val="3878BE"/>
                </a:solidFill>
                <a:latin typeface="+mn-lt"/>
                <a:hlinkClick r:id="rId7"/>
              </a:rPr>
              <a:t>iStockphoto.com</a:t>
            </a:r>
            <a:r>
              <a:rPr lang="ru-RU" dirty="0" smtClean="0">
                <a:solidFill>
                  <a:srgbClr val="3878BE"/>
                </a:solidFill>
                <a:latin typeface="+mn-lt"/>
              </a:rPr>
              <a:t> 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0" name="Shape 238"/>
          <p:cNvSpPr/>
          <p:nvPr userDrawn="1"/>
        </p:nvSpPr>
        <p:spPr>
          <a:xfrm>
            <a:off x="16414862" y="3679150"/>
            <a:ext cx="5511688" cy="562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en-US" dirty="0" smtClean="0">
                <a:latin typeface="+mn-lt"/>
                <a:hlinkClick r:id="rId8"/>
              </a:rPr>
              <a:t>patterns.yandex-team.ru/presentations</a:t>
            </a:r>
            <a:endParaRPr lang="en-US" dirty="0">
              <a:latin typeface="+mn-lt"/>
            </a:endParaRPr>
          </a:p>
          <a:p>
            <a:pPr>
              <a:tabLst>
                <a:tab pos="5524500" algn="l"/>
              </a:tabLst>
              <a:defRPr sz="2400" baseline="0"/>
            </a:pP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1" name="Shape 238"/>
          <p:cNvSpPr/>
          <p:nvPr userDrawn="1"/>
        </p:nvSpPr>
        <p:spPr>
          <a:xfrm>
            <a:off x="16007207" y="4589773"/>
            <a:ext cx="5511688" cy="562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en-US" dirty="0">
                <a:solidFill>
                  <a:srgbClr val="3878BE"/>
                </a:solidFill>
                <a:latin typeface="+mn-lt"/>
                <a:hlinkClick r:id="rId9"/>
              </a:rPr>
              <a:t>https://</a:t>
            </a:r>
            <a:r>
              <a:rPr lang="en-US" dirty="0" smtClean="0">
                <a:solidFill>
                  <a:srgbClr val="3878BE"/>
                </a:solidFill>
                <a:latin typeface="+mn-lt"/>
                <a:hlinkClick r:id="rId9"/>
              </a:rPr>
              <a:t>yadi.sk/d/ZpB_978TwmoNY</a:t>
            </a:r>
            <a:endParaRPr lang="ru-RU" dirty="0">
              <a:solidFill>
                <a:srgbClr val="3878BE"/>
              </a:solidFill>
              <a:latin typeface="+mn-lt"/>
            </a:endParaRPr>
          </a:p>
        </p:txBody>
      </p:sp>
      <p:sp>
        <p:nvSpPr>
          <p:cNvPr id="42" name="Shape 238"/>
          <p:cNvSpPr/>
          <p:nvPr userDrawn="1"/>
        </p:nvSpPr>
        <p:spPr>
          <a:xfrm>
            <a:off x="16000783" y="5489153"/>
            <a:ext cx="4912176" cy="562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0" indent="0" algn="l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24500" algn="l"/>
              </a:tabLst>
              <a:defRPr sz="2400" baseline="0"/>
            </a:pPr>
            <a:r>
              <a:rPr lang="en-US" dirty="0" smtClean="0">
                <a:latin typeface="+mn-lt"/>
                <a:hlinkClick r:id="rId10"/>
              </a:rPr>
              <a:t>https://yadi.sk/d/YgwQldnx35mCYq</a:t>
            </a:r>
            <a:endParaRPr lang="ru-RU" dirty="0">
              <a:latin typeface="+mn-lt"/>
            </a:endParaRPr>
          </a:p>
        </p:txBody>
      </p:sp>
      <p:sp>
        <p:nvSpPr>
          <p:cNvPr id="43" name="Shape 250"/>
          <p:cNvSpPr/>
          <p:nvPr userDrawn="1"/>
        </p:nvSpPr>
        <p:spPr>
          <a:xfrm>
            <a:off x="1889984" y="1890483"/>
            <a:ext cx="5729648" cy="8020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 smtClean="0">
                <a:latin typeface="+mn-lt"/>
                <a:ea typeface="Arial" charset="0"/>
                <a:cs typeface="Arial" charset="0"/>
              </a:rPr>
              <a:t>Привет!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ru-RU" dirty="0" smtClean="0">
              <a:latin typeface="+mn-lt"/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 smtClean="0">
                <a:latin typeface="+mn-lt"/>
                <a:ea typeface="Arial" charset="0"/>
                <a:cs typeface="Arial" charset="0"/>
              </a:rPr>
              <a:t>Это шаблон презентации </a:t>
            </a:r>
            <a:br>
              <a:rPr lang="ru-RU" dirty="0" smtClean="0">
                <a:latin typeface="+mn-lt"/>
                <a:ea typeface="Arial" charset="0"/>
                <a:cs typeface="Arial" charset="0"/>
              </a:rPr>
            </a:br>
            <a:r>
              <a:rPr lang="ru-RU" dirty="0" smtClean="0">
                <a:latin typeface="+mn-lt"/>
                <a:ea typeface="Arial" charset="0"/>
                <a:cs typeface="Arial" charset="0"/>
              </a:rPr>
              <a:t>для выступлений с</a:t>
            </a:r>
            <a:r>
              <a:rPr lang="ru-RU" baseline="0" dirty="0" smtClean="0">
                <a:latin typeface="+mn-lt"/>
                <a:ea typeface="Arial" charset="0"/>
                <a:cs typeface="Arial" charset="0"/>
              </a:rPr>
              <a:t> шрифтом </a:t>
            </a:r>
            <a:r>
              <a:rPr lang="en-US" baseline="0" dirty="0" smtClean="0">
                <a:latin typeface="+mn-lt"/>
                <a:ea typeface="Arial" charset="0"/>
                <a:cs typeface="Arial" charset="0"/>
              </a:rPr>
              <a:t>Arial</a:t>
            </a:r>
            <a:r>
              <a:rPr lang="ru-RU" dirty="0" smtClean="0">
                <a:latin typeface="+mn-lt"/>
                <a:ea typeface="Arial" charset="0"/>
                <a:cs typeface="Arial" charset="0"/>
              </a:rPr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ru-RU" dirty="0" smtClean="0">
              <a:latin typeface="+mn-lt"/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 smtClean="0">
                <a:latin typeface="+mn-lt"/>
                <a:ea typeface="Arial" charset="0"/>
                <a:cs typeface="Arial" charset="0"/>
              </a:rPr>
              <a:t>Перед началом работы убедитесь, </a:t>
            </a:r>
            <a:br>
              <a:rPr lang="ru-RU" dirty="0" smtClean="0">
                <a:latin typeface="+mn-lt"/>
                <a:ea typeface="Arial" charset="0"/>
                <a:cs typeface="Arial" charset="0"/>
              </a:rPr>
            </a:br>
            <a:r>
              <a:rPr lang="ru-RU" dirty="0" smtClean="0">
                <a:latin typeface="+mn-lt"/>
                <a:ea typeface="Arial" charset="0"/>
                <a:cs typeface="Arial" charset="0"/>
              </a:rPr>
              <a:t>что шрифт уже установлен </a:t>
            </a:r>
            <a:br>
              <a:rPr lang="ru-RU" dirty="0" smtClean="0">
                <a:latin typeface="+mn-lt"/>
                <a:ea typeface="Arial" charset="0"/>
                <a:cs typeface="Arial" charset="0"/>
              </a:rPr>
            </a:br>
            <a:r>
              <a:rPr lang="ru-RU" dirty="0" smtClean="0">
                <a:latin typeface="+mn-lt"/>
                <a:ea typeface="Arial" charset="0"/>
                <a:cs typeface="Arial" charset="0"/>
              </a:rPr>
              <a:t>на компьютере. Если нет, то скачать его вместе с инструкцией</a:t>
            </a:r>
            <a:br>
              <a:rPr lang="ru-RU" dirty="0" smtClean="0">
                <a:latin typeface="+mn-lt"/>
                <a:ea typeface="Arial" charset="0"/>
                <a:cs typeface="Arial" charset="0"/>
              </a:rPr>
            </a:br>
            <a:r>
              <a:rPr lang="ru-RU" dirty="0" smtClean="0">
                <a:latin typeface="+mn-lt"/>
                <a:ea typeface="Arial" charset="0"/>
                <a:cs typeface="Arial" charset="0"/>
              </a:rPr>
              <a:t>по установке можно по ссылке: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ru-RU" dirty="0" smtClean="0">
              <a:solidFill>
                <a:srgbClr val="3878BE"/>
              </a:solidFill>
              <a:latin typeface="+mn-lt"/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ru-RU" dirty="0" smtClean="0">
              <a:solidFill>
                <a:srgbClr val="3878BE"/>
              </a:solidFill>
              <a:latin typeface="+mn-lt"/>
              <a:ea typeface="Arial" charset="0"/>
              <a:cs typeface="Arial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Посмотреть все макеты мастер-слайдов и добавить подходящий можно, нажав кнопку «создать слайд» в верхнем меню.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dirty="0">
              <a:solidFill>
                <a:srgbClr val="3878BE"/>
              </a:solidFill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44" name="Shape 250"/>
          <p:cNvSpPr/>
          <p:nvPr userDrawn="1"/>
        </p:nvSpPr>
        <p:spPr>
          <a:xfrm>
            <a:off x="1889206" y="5888601"/>
            <a:ext cx="5342400" cy="73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en-US" dirty="0" smtClean="0">
                <a:solidFill>
                  <a:srgbClr val="3878BE"/>
                </a:solidFill>
                <a:latin typeface="+mn-lt"/>
                <a:ea typeface="Arial" charset="0"/>
                <a:cs typeface="Arial" charset="0"/>
                <a:hlinkClick r:id="rId11"/>
              </a:rPr>
              <a:t>https://</a:t>
            </a:r>
            <a:r>
              <a:rPr lang="en-US" dirty="0" err="1" smtClean="0">
                <a:solidFill>
                  <a:srgbClr val="3878BE"/>
                </a:solidFill>
                <a:latin typeface="+mn-lt"/>
                <a:ea typeface="Arial" charset="0"/>
                <a:cs typeface="Arial" charset="0"/>
                <a:hlinkClick r:id="rId11"/>
              </a:rPr>
              <a:t>yadi.sk</a:t>
            </a:r>
            <a:r>
              <a:rPr lang="en-US" dirty="0" smtClean="0">
                <a:solidFill>
                  <a:srgbClr val="3878BE"/>
                </a:solidFill>
                <a:latin typeface="+mn-lt"/>
                <a:ea typeface="Arial" charset="0"/>
                <a:cs typeface="Arial" charset="0"/>
                <a:hlinkClick r:id="rId11"/>
              </a:rPr>
              <a:t>/d/</a:t>
            </a:r>
            <a:r>
              <a:rPr lang="en-US" dirty="0" err="1" smtClean="0">
                <a:solidFill>
                  <a:srgbClr val="3878BE"/>
                </a:solidFill>
                <a:latin typeface="+mn-lt"/>
                <a:ea typeface="Arial" charset="0"/>
                <a:cs typeface="Arial" charset="0"/>
                <a:hlinkClick r:id="rId11"/>
              </a:rPr>
              <a:t>GPDyRyOPxejmK</a:t>
            </a:r>
            <a:endParaRPr dirty="0">
              <a:solidFill>
                <a:srgbClr val="3878BE"/>
              </a:solidFill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4575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054350" y="3062950"/>
            <a:ext cx="18298800" cy="7218000"/>
          </a:xfrm>
        </p:spPr>
        <p:txBody>
          <a:bodyPr lIns="0" anchor="ctr">
            <a:noAutofit/>
          </a:bodyPr>
          <a:lstStyle>
            <a:lvl1pPr algn="l">
              <a:lnSpc>
                <a:spcPts val="14000"/>
              </a:lnSpc>
              <a:defRPr sz="12000"/>
            </a:lvl1pPr>
          </a:lstStyle>
          <a:p>
            <a:r>
              <a:rPr lang="ru-RU" dirty="0" smtClean="0"/>
              <a:t>Название презентации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4350" y="10668000"/>
            <a:ext cx="18280262" cy="115252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ru-RU" dirty="0" smtClean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ru-RU" dirty="0" smtClean="0"/>
              <a:t>Имя и Фамилия, должность</a:t>
            </a:r>
            <a:endParaRPr lang="en-US" dirty="0"/>
          </a:p>
        </p:txBody>
      </p:sp>
      <p:pic>
        <p:nvPicPr>
          <p:cNvPr id="7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23206" y="1963435"/>
            <a:ext cx="1527082" cy="987327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10594" y="2065514"/>
            <a:ext cx="2289464" cy="877368"/>
          </a:xfrm>
          <a:prstGeom prst="rect">
            <a:avLst/>
          </a:prstGeom>
        </p:spPr>
      </p:pic>
      <p:sp>
        <p:nvSpPr>
          <p:cNvPr id="13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3054349" y="1848930"/>
            <a:ext cx="8768461" cy="120700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              </a:t>
            </a:r>
            <a:r>
              <a:rPr lang="en-US" dirty="0" smtClean="0"/>
              <a:t> </a:t>
            </a:r>
            <a:r>
              <a:rPr lang="ru-RU" dirty="0" smtClean="0"/>
              <a:t>Логотип Сервиса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42077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улевой слайд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46833" y="5252224"/>
            <a:ext cx="6470897" cy="238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4910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9"/>
          <p:cNvSpPr>
            <a:spLocks noGrp="1"/>
          </p:cNvSpPr>
          <p:nvPr>
            <p:ph type="pic" sz="quarter" idx="14" hasCustomPrompt="1"/>
          </p:nvPr>
        </p:nvSpPr>
        <p:spPr>
          <a:xfrm>
            <a:off x="15628938" y="1903412"/>
            <a:ext cx="5705674" cy="1152525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ru-RU" dirty="0" smtClean="0"/>
              <a:t>Логотип партнёра</a:t>
            </a:r>
            <a:endParaRPr lang="ru-RU" dirty="0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3054350" y="3062950"/>
            <a:ext cx="18298800" cy="7218000"/>
          </a:xfrm>
        </p:spPr>
        <p:txBody>
          <a:bodyPr lIns="0" anchor="ctr">
            <a:noAutofit/>
          </a:bodyPr>
          <a:lstStyle>
            <a:lvl1pPr algn="l">
              <a:lnSpc>
                <a:spcPts val="14000"/>
              </a:lnSpc>
              <a:defRPr lang="en-US" sz="12000" u="none" baseline="0" smtClean="0"/>
            </a:lvl1pPr>
          </a:lstStyle>
          <a:p>
            <a:r>
              <a:rPr lang="en-US" sz="12000" u="none" baseline="0" dirty="0" smtClean="0">
                <a:solidFill>
                  <a:srgbClr val="000000"/>
                </a:solidFill>
                <a:latin typeface="ArialMT" charset="0"/>
              </a:rPr>
              <a:t>Presentation title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4350" y="10668000"/>
            <a:ext cx="18280262" cy="115252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ru-RU" dirty="0" smtClean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ru-RU" dirty="0" smtClean="0"/>
              <a:t>Имя и Фамилия, должность</a:t>
            </a:r>
            <a:endParaRPr lang="en-US" dirty="0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105408" y="1989924"/>
            <a:ext cx="2320436" cy="854625"/>
          </a:xfrm>
          <a:prstGeom prst="rect">
            <a:avLst/>
          </a:prstGeom>
        </p:spPr>
      </p:pic>
      <p:sp>
        <p:nvSpPr>
          <p:cNvPr id="11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3054350" y="1855942"/>
            <a:ext cx="8763000" cy="120700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              </a:t>
            </a:r>
            <a:r>
              <a:rPr lang="en-US" dirty="0" smtClean="0"/>
              <a:t> </a:t>
            </a:r>
            <a:r>
              <a:rPr lang="ru-RU" dirty="0" smtClean="0"/>
              <a:t>Логотип Сервиса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084137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NDA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054350" y="3062950"/>
            <a:ext cx="18298800" cy="7218000"/>
          </a:xfrm>
        </p:spPr>
        <p:txBody>
          <a:bodyPr lIns="0" anchor="ctr">
            <a:noAutofit/>
          </a:bodyPr>
          <a:lstStyle>
            <a:lvl1pPr algn="l">
              <a:lnSpc>
                <a:spcPts val="14000"/>
              </a:lnSpc>
              <a:defRPr lang="en-US" sz="12000" u="none" baseline="0" smtClean="0"/>
            </a:lvl1pPr>
          </a:lstStyle>
          <a:p>
            <a:r>
              <a:rPr lang="en-US" sz="12000" u="none" baseline="0" dirty="0" smtClean="0">
                <a:solidFill>
                  <a:srgbClr val="000000"/>
                </a:solidFill>
                <a:latin typeface="ArialMT" charset="0"/>
              </a:rPr>
              <a:t>Presentation title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54350" y="10668000"/>
            <a:ext cx="18280262" cy="115252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lang="ru-RU" dirty="0" smtClean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ru-RU" dirty="0" smtClean="0"/>
              <a:t>Имя и Фамилия, должность</a:t>
            </a:r>
            <a:endParaRPr lang="en-US" dirty="0"/>
          </a:p>
        </p:txBody>
      </p:sp>
      <p:pic>
        <p:nvPicPr>
          <p:cNvPr id="8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23206" y="1963435"/>
            <a:ext cx="1527082" cy="987327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105408" y="1989924"/>
            <a:ext cx="2320436" cy="854625"/>
          </a:xfrm>
          <a:prstGeom prst="rect">
            <a:avLst/>
          </a:prstGeom>
        </p:spPr>
      </p:pic>
      <p:sp>
        <p:nvSpPr>
          <p:cNvPr id="12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3054350" y="1855942"/>
            <a:ext cx="8763000" cy="120700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800" b="0" i="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ru-RU" dirty="0" smtClean="0"/>
              <a:t>              </a:t>
            </a:r>
            <a:r>
              <a:rPr lang="en-US" dirty="0" smtClean="0"/>
              <a:t> </a:t>
            </a:r>
            <a:r>
              <a:rPr lang="ru-RU" dirty="0" smtClean="0"/>
              <a:t>Логотип Сервиса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564780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-разделител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53557" y="1277565"/>
            <a:ext cx="18299906" cy="788742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bg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3557" y="3063600"/>
            <a:ext cx="18299908" cy="7218361"/>
          </a:xfrm>
        </p:spPr>
        <p:txBody>
          <a:bodyPr lIns="0" anchor="ctr">
            <a:noAutofit/>
          </a:bodyPr>
          <a:lstStyle>
            <a:lvl1pPr>
              <a:lnSpc>
                <a:spcPts val="14000"/>
              </a:lnSpc>
              <a:defRPr sz="1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5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206" y="12734400"/>
            <a:ext cx="1525587" cy="4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7169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160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 ил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>
                <a:latin typeface="Yandex Sans Text Regular" pitchFamily="2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183" y="3055938"/>
            <a:ext cx="19446755" cy="9121774"/>
          </a:xfrm>
        </p:spPr>
        <p:txBody>
          <a:bodyPr lIns="0"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 sz="4800">
                <a:latin typeface="Yandex Sans Text Regular" pitchFamily="2" charset="-52"/>
              </a:defRPr>
            </a:lvl1pPr>
            <a:lvl2pPr marL="0" indent="720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Font typeface="Impact" panose="020B0806030902050204" pitchFamily="34" charset="0"/>
              <a:buChar char="▌"/>
              <a:defRPr sz="4800" baseline="0">
                <a:latin typeface="Yandex Sans Text Regular" pitchFamily="2" charset="-52"/>
              </a:defRPr>
            </a:lvl2pPr>
            <a:lvl3pPr marL="1511300" indent="-792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 sz="4800">
                <a:latin typeface="Yandex Sans Text Regular" pitchFamily="2" charset="-52"/>
              </a:defRPr>
            </a:lvl3pPr>
            <a:lvl4pPr marL="1512000" indent="-792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 sz="4800">
                <a:latin typeface="Yandex Sans Text Regular" pitchFamily="2" charset="-52"/>
              </a:defRPr>
            </a:lvl4pPr>
            <a:lvl5pPr indent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 sz="4800">
                <a:latin typeface="Yandex Sans Text Regular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Ключевая мысль</a:t>
            </a:r>
          </a:p>
          <a:p>
            <a:pPr lvl="2"/>
            <a:r>
              <a:rPr lang="ru-RU" dirty="0" smtClean="0"/>
              <a:t>Маркированный список</a:t>
            </a:r>
          </a:p>
          <a:p>
            <a:pPr lvl="3"/>
            <a:r>
              <a:rPr lang="ru-RU" dirty="0" smtClean="0"/>
              <a:t>Нумерованный список</a:t>
            </a:r>
          </a:p>
          <a:p>
            <a:pPr lvl="4"/>
            <a:r>
              <a:rPr lang="ru-RU" dirty="0" smtClean="0"/>
              <a:t>Образец текста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7917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8713" y="766763"/>
            <a:ext cx="22131337" cy="1545257"/>
          </a:xfrm>
          <a:prstGeom prst="rect">
            <a:avLst/>
          </a:prstGeom>
        </p:spPr>
        <p:txBody>
          <a:bodyPr vert="horz" lIns="0" tIns="45720" rIns="91440" bIns="45720" rtlCol="0" anchor="t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8713" y="3055938"/>
            <a:ext cx="22135048" cy="9121775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Ключевая мысль</a:t>
            </a:r>
          </a:p>
          <a:p>
            <a:pPr lvl="2"/>
            <a:r>
              <a:rPr lang="ru-RU" dirty="0" smtClean="0"/>
              <a:t>Маркированный список</a:t>
            </a:r>
          </a:p>
          <a:p>
            <a:pPr lvl="3"/>
            <a:r>
              <a:rPr lang="ru-RU" dirty="0" smtClean="0"/>
              <a:t>Нумерованный список</a:t>
            </a:r>
          </a:p>
          <a:p>
            <a:pPr lvl="4"/>
            <a:r>
              <a:rPr lang="ru-RU" dirty="0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8713" y="12695239"/>
            <a:ext cx="19451225" cy="38886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>
            <a:lvl1pPr algn="l"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099588" y="12695239"/>
            <a:ext cx="1176214" cy="3888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32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9" r:id="rId2"/>
    <p:sldLayoutId id="2147483685" r:id="rId3"/>
    <p:sldLayoutId id="2147483712" r:id="rId4"/>
    <p:sldLayoutId id="2147483714" r:id="rId5"/>
    <p:sldLayoutId id="2147483713" r:id="rId6"/>
    <p:sldLayoutId id="2147483687" r:id="rId7"/>
    <p:sldLayoutId id="2147483690" r:id="rId8"/>
    <p:sldLayoutId id="2147483686" r:id="rId9"/>
    <p:sldLayoutId id="2147483688" r:id="rId10"/>
    <p:sldLayoutId id="2147483711" r:id="rId11"/>
    <p:sldLayoutId id="2147483702" r:id="rId12"/>
    <p:sldLayoutId id="2147483701" r:id="rId13"/>
    <p:sldLayoutId id="2147483700" r:id="rId14"/>
    <p:sldLayoutId id="2147483717" r:id="rId15"/>
    <p:sldLayoutId id="2147483699" r:id="rId16"/>
    <p:sldLayoutId id="2147483698" r:id="rId17"/>
    <p:sldLayoutId id="2147483703" r:id="rId18"/>
    <p:sldLayoutId id="2147483718" r:id="rId19"/>
    <p:sldLayoutId id="2147483705" r:id="rId20"/>
    <p:sldLayoutId id="2147483715" r:id="rId21"/>
    <p:sldLayoutId id="2147483706" r:id="rId22"/>
    <p:sldLayoutId id="2147483691" r:id="rId23"/>
    <p:sldLayoutId id="2147483716" r:id="rId2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828709" rtl="0" eaLnBrk="1" latinLnBrk="0" hangingPunct="1">
        <a:lnSpc>
          <a:spcPts val="10000"/>
        </a:lnSpc>
        <a:spcBef>
          <a:spcPct val="0"/>
        </a:spcBef>
        <a:buNone/>
        <a:defRPr sz="8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828709" rtl="0" eaLnBrk="1" latinLnBrk="0" hangingPunct="1">
        <a:lnSpc>
          <a:spcPts val="6000"/>
        </a:lnSpc>
        <a:spcBef>
          <a:spcPts val="3000"/>
        </a:spcBef>
        <a:spcAft>
          <a:spcPts val="3000"/>
        </a:spcAft>
        <a:buFontTx/>
        <a:buNone/>
        <a:defRPr sz="480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720000" algn="l" defTabSz="1908000" rtl="0" eaLnBrk="1" latinLnBrk="0" hangingPunct="1">
        <a:lnSpc>
          <a:spcPts val="6000"/>
        </a:lnSpc>
        <a:spcBef>
          <a:spcPts val="0"/>
        </a:spcBef>
        <a:spcAft>
          <a:spcPts val="0"/>
        </a:spcAft>
        <a:buClr>
          <a:schemeClr val="tx2"/>
        </a:buClr>
        <a:buSzPct val="106000"/>
        <a:buFont typeface="Impact" panose="020B0806030902050204" pitchFamily="34" charset="0"/>
        <a:buChar char="▌"/>
        <a:defRPr sz="480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12000" indent="-792000" algn="l" defTabSz="1828709" rtl="0" eaLnBrk="1" latinLnBrk="0" hangingPunct="1">
        <a:lnSpc>
          <a:spcPts val="6000"/>
        </a:lnSpc>
        <a:spcBef>
          <a:spcPts val="3000"/>
        </a:spcBef>
        <a:spcAft>
          <a:spcPts val="0"/>
        </a:spcAft>
        <a:buSzPct val="130000"/>
        <a:buFont typeface="YandexSansText-Light" charset="0"/>
        <a:buChar char="›"/>
        <a:defRPr sz="480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12000" indent="-792000" algn="l" defTabSz="1828709" rtl="0" eaLnBrk="1" latinLnBrk="0" hangingPunct="1">
        <a:lnSpc>
          <a:spcPts val="6000"/>
        </a:lnSpc>
        <a:spcBef>
          <a:spcPts val="3000"/>
        </a:spcBef>
        <a:spcAft>
          <a:spcPts val="0"/>
        </a:spcAft>
        <a:buFont typeface="+mj-lt"/>
        <a:buAutoNum type="arabicPeriod"/>
        <a:defRPr sz="480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1828709" rtl="0" eaLnBrk="1" latinLnBrk="0" hangingPunct="1">
        <a:lnSpc>
          <a:spcPts val="6000"/>
        </a:lnSpc>
        <a:spcBef>
          <a:spcPts val="3000"/>
        </a:spcBef>
        <a:spcAft>
          <a:spcPts val="3000"/>
        </a:spcAft>
        <a:buFontTx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11">
          <p15:clr>
            <a:srgbClr val="F26B43"/>
          </p15:clr>
        </p15:guide>
        <p15:guide id="2" pos="957">
          <p15:clr>
            <a:srgbClr val="F26B43"/>
          </p15:clr>
        </p15:guide>
        <p15:guide id="3" pos="1198">
          <p15:clr>
            <a:srgbClr val="F26B43"/>
          </p15:clr>
        </p15:guide>
        <p15:guide id="4" pos="1442">
          <p15:clr>
            <a:srgbClr val="F26B43"/>
          </p15:clr>
        </p15:guide>
        <p15:guide id="5" pos="1675">
          <p15:clr>
            <a:srgbClr val="F26B43"/>
          </p15:clr>
        </p15:guide>
        <p15:guide id="6" pos="1917">
          <p15:clr>
            <a:srgbClr val="F26B43"/>
          </p15:clr>
        </p15:guide>
        <p15:guide id="7" pos="2159">
          <p15:clr>
            <a:srgbClr val="F26B43"/>
          </p15:clr>
        </p15:guide>
        <p15:guide id="8" pos="2643">
          <p15:clr>
            <a:srgbClr val="F26B43"/>
          </p15:clr>
        </p15:guide>
        <p15:guide id="9" pos="2401">
          <p15:clr>
            <a:srgbClr val="F26B43"/>
          </p15:clr>
        </p15:guide>
        <p15:guide id="10" pos="2875">
          <p15:clr>
            <a:srgbClr val="F26B43"/>
          </p15:clr>
        </p15:guide>
        <p15:guide id="11" pos="3117">
          <p15:clr>
            <a:srgbClr val="F26B43"/>
          </p15:clr>
        </p15:guide>
        <p15:guide id="12" pos="3359">
          <p15:clr>
            <a:srgbClr val="F26B43"/>
          </p15:clr>
        </p15:guide>
        <p15:guide id="13" pos="3601">
          <p15:clr>
            <a:srgbClr val="F26B43"/>
          </p15:clr>
        </p15:guide>
        <p15:guide id="14" pos="3834">
          <p15:clr>
            <a:srgbClr val="F26B43"/>
          </p15:clr>
        </p15:guide>
        <p15:guide id="15" pos="4076">
          <p15:clr>
            <a:srgbClr val="F26B43"/>
          </p15:clr>
        </p15:guide>
        <p15:guide id="16" pos="4322">
          <p15:clr>
            <a:srgbClr val="F26B43"/>
          </p15:clr>
        </p15:guide>
        <p15:guide id="17" pos="4564">
          <p15:clr>
            <a:srgbClr val="F26B43"/>
          </p15:clr>
        </p15:guide>
        <p15:guide id="18" pos="4806">
          <p15:clr>
            <a:srgbClr val="F26B43"/>
          </p15:clr>
        </p15:guide>
        <p15:guide id="19" pos="5034">
          <p15:clr>
            <a:srgbClr val="F26B43"/>
          </p15:clr>
        </p15:guide>
        <p15:guide id="20" pos="5281">
          <p15:clr>
            <a:srgbClr val="F26B43"/>
          </p15:clr>
        </p15:guide>
        <p15:guide id="21" pos="5523">
          <p15:clr>
            <a:srgbClr val="F26B43"/>
          </p15:clr>
        </p15:guide>
        <p15:guide id="22" pos="5765">
          <p15:clr>
            <a:srgbClr val="F26B43"/>
          </p15:clr>
        </p15:guide>
        <p15:guide id="23" pos="6012">
          <p15:clr>
            <a:srgbClr val="F26B43"/>
          </p15:clr>
        </p15:guide>
        <p15:guide id="24" pos="6244">
          <p15:clr>
            <a:srgbClr val="F26B43"/>
          </p15:clr>
        </p15:guide>
        <p15:guide id="25" pos="6486">
          <p15:clr>
            <a:srgbClr val="F26B43"/>
          </p15:clr>
        </p15:guide>
        <p15:guide id="26" pos="6728">
          <p15:clr>
            <a:srgbClr val="F26B43"/>
          </p15:clr>
        </p15:guide>
        <p15:guide id="27" pos="6965">
          <p15:clr>
            <a:srgbClr val="F26B43"/>
          </p15:clr>
        </p15:guide>
        <p15:guide id="28" pos="7202">
          <p15:clr>
            <a:srgbClr val="F26B43"/>
          </p15:clr>
        </p15:guide>
        <p15:guide id="29" pos="7444">
          <p15:clr>
            <a:srgbClr val="F26B43"/>
          </p15:clr>
        </p15:guide>
        <p15:guide id="30" pos="7686">
          <p15:clr>
            <a:srgbClr val="F26B43"/>
          </p15:clr>
        </p15:guide>
        <p15:guide id="31" pos="7924">
          <p15:clr>
            <a:srgbClr val="F26B43"/>
          </p15:clr>
        </p15:guide>
        <p15:guide id="32" pos="8170">
          <p15:clr>
            <a:srgbClr val="F26B43"/>
          </p15:clr>
        </p15:guide>
        <p15:guide id="33" pos="8398">
          <p15:clr>
            <a:srgbClr val="F26B43"/>
          </p15:clr>
        </p15:guide>
        <p15:guide id="34" pos="8645">
          <p15:clr>
            <a:srgbClr val="F26B43"/>
          </p15:clr>
        </p15:guide>
        <p15:guide id="35" pos="8887">
          <p15:clr>
            <a:srgbClr val="F26B43"/>
          </p15:clr>
        </p15:guide>
        <p15:guide id="36" pos="9129">
          <p15:clr>
            <a:srgbClr val="F26B43"/>
          </p15:clr>
        </p15:guide>
        <p15:guide id="37" pos="9361">
          <p15:clr>
            <a:srgbClr val="F26B43"/>
          </p15:clr>
        </p15:guide>
        <p15:guide id="38" pos="9598">
          <p15:clr>
            <a:srgbClr val="F26B43"/>
          </p15:clr>
        </p15:guide>
        <p15:guide id="39" pos="9845">
          <p15:clr>
            <a:srgbClr val="F26B43"/>
          </p15:clr>
        </p15:guide>
        <p15:guide id="40" pos="10087">
          <p15:clr>
            <a:srgbClr val="F26B43"/>
          </p15:clr>
        </p15:guide>
        <p15:guide id="41" pos="10329">
          <p15:clr>
            <a:srgbClr val="F26B43"/>
          </p15:clr>
        </p15:guide>
        <p15:guide id="42" pos="10562">
          <p15:clr>
            <a:srgbClr val="F26B43"/>
          </p15:clr>
        </p15:guide>
        <p15:guide id="43" pos="10804">
          <p15:clr>
            <a:srgbClr val="F26B43"/>
          </p15:clr>
        </p15:guide>
        <p15:guide id="44" pos="11046">
          <p15:clr>
            <a:srgbClr val="F26B43"/>
          </p15:clr>
        </p15:guide>
        <p15:guide id="45" pos="11288">
          <p15:clr>
            <a:srgbClr val="F26B43"/>
          </p15:clr>
        </p15:guide>
        <p15:guide id="46" pos="11520">
          <p15:clr>
            <a:srgbClr val="F26B43"/>
          </p15:clr>
        </p15:guide>
        <p15:guide id="47" pos="11762">
          <p15:clr>
            <a:srgbClr val="F26B43"/>
          </p15:clr>
        </p15:guide>
        <p15:guide id="48" pos="12004">
          <p15:clr>
            <a:srgbClr val="F26B43"/>
          </p15:clr>
        </p15:guide>
        <p15:guide id="49" pos="12246">
          <p15:clr>
            <a:srgbClr val="F26B43"/>
          </p15:clr>
        </p15:guide>
        <p15:guide id="50" pos="12493">
          <p15:clr>
            <a:srgbClr val="F26B43"/>
          </p15:clr>
        </p15:guide>
        <p15:guide id="51" pos="12720">
          <p15:clr>
            <a:srgbClr val="F26B43"/>
          </p15:clr>
        </p15:guide>
        <p15:guide id="52" pos="12967">
          <p15:clr>
            <a:srgbClr val="F26B43"/>
          </p15:clr>
        </p15:guide>
        <p15:guide id="53" pos="13209">
          <p15:clr>
            <a:srgbClr val="F26B43"/>
          </p15:clr>
        </p15:guide>
        <p15:guide id="54" pos="13451">
          <p15:clr>
            <a:srgbClr val="F26B43"/>
          </p15:clr>
        </p15:guide>
        <p15:guide id="55" pos="13679">
          <p15:clr>
            <a:srgbClr val="F26B43"/>
          </p15:clr>
        </p15:guide>
        <p15:guide id="56" pos="13921">
          <p15:clr>
            <a:srgbClr val="F26B43"/>
          </p15:clr>
        </p15:guide>
        <p15:guide id="57" pos="14168">
          <p15:clr>
            <a:srgbClr val="F26B43"/>
          </p15:clr>
        </p15:guide>
        <p15:guide id="58" pos="14410">
          <p15:clr>
            <a:srgbClr val="F26B43"/>
          </p15:clr>
        </p15:guide>
        <p15:guide id="59" pos="14652">
          <p15:clr>
            <a:srgbClr val="F26B43"/>
          </p15:clr>
        </p15:guide>
        <p15:guide id="60" orient="horz" pos="483">
          <p15:clr>
            <a:srgbClr val="F26B43"/>
          </p15:clr>
        </p15:guide>
        <p15:guide id="61" orient="horz" pos="721">
          <p15:clr>
            <a:srgbClr val="F26B43"/>
          </p15:clr>
        </p15:guide>
        <p15:guide id="62" orient="horz" pos="969">
          <p15:clr>
            <a:srgbClr val="F26B43"/>
          </p15:clr>
        </p15:guide>
        <p15:guide id="63" orient="horz" pos="1199">
          <p15:clr>
            <a:srgbClr val="F26B43"/>
          </p15:clr>
        </p15:guide>
        <p15:guide id="64" orient="horz" pos="1925">
          <p15:clr>
            <a:srgbClr val="F26B43"/>
          </p15:clr>
        </p15:guide>
        <p15:guide id="65" orient="horz" pos="2173">
          <p15:clr>
            <a:srgbClr val="F26B43"/>
          </p15:clr>
        </p15:guide>
        <p15:guide id="66" orient="horz" pos="2402">
          <p15:clr>
            <a:srgbClr val="F26B43"/>
          </p15:clr>
        </p15:guide>
        <p15:guide id="67" orient="horz" pos="2641">
          <p15:clr>
            <a:srgbClr val="F26B43"/>
          </p15:clr>
        </p15:guide>
        <p15:guide id="68" orient="horz" pos="2880">
          <p15:clr>
            <a:srgbClr val="F26B43"/>
          </p15:clr>
        </p15:guide>
        <p15:guide id="69" orient="horz" pos="3128">
          <p15:clr>
            <a:srgbClr val="F26B43"/>
          </p15:clr>
        </p15:guide>
        <p15:guide id="70" orient="horz" pos="3358">
          <p15:clr>
            <a:srgbClr val="F26B43"/>
          </p15:clr>
        </p15:guide>
        <p15:guide id="71" orient="horz" pos="3601">
          <p15:clr>
            <a:srgbClr val="F26B43"/>
          </p15:clr>
        </p15:guide>
        <p15:guide id="72" orient="horz" pos="3845">
          <p15:clr>
            <a:srgbClr val="F26B43"/>
          </p15:clr>
        </p15:guide>
        <p15:guide id="73" orient="horz" pos="4084">
          <p15:clr>
            <a:srgbClr val="F26B43"/>
          </p15:clr>
        </p15:guide>
        <p15:guide id="74" orient="horz" pos="4327">
          <p15:clr>
            <a:srgbClr val="F26B43"/>
          </p15:clr>
        </p15:guide>
        <p15:guide id="75" orient="horz" pos="4556">
          <p15:clr>
            <a:srgbClr val="F26B43"/>
          </p15:clr>
        </p15:guide>
        <p15:guide id="76" orient="horz" pos="4800">
          <p15:clr>
            <a:srgbClr val="F26B43"/>
          </p15:clr>
        </p15:guide>
        <p15:guide id="77" orient="horz" pos="5044">
          <p15:clr>
            <a:srgbClr val="F26B43"/>
          </p15:clr>
        </p15:guide>
        <p15:guide id="78" orient="horz" pos="5282">
          <p15:clr>
            <a:srgbClr val="F26B43"/>
          </p15:clr>
        </p15:guide>
        <p15:guide id="79" orient="horz" pos="5512">
          <p15:clr>
            <a:srgbClr val="F26B43"/>
          </p15:clr>
        </p15:guide>
        <p15:guide id="80" orient="horz" pos="5755">
          <p15:clr>
            <a:srgbClr val="F26B43"/>
          </p15:clr>
        </p15:guide>
        <p15:guide id="81" orient="horz" pos="6004">
          <p15:clr>
            <a:srgbClr val="F26B43"/>
          </p15:clr>
        </p15:guide>
        <p15:guide id="82" orient="horz" pos="6242">
          <p15:clr>
            <a:srgbClr val="F26B43"/>
          </p15:clr>
        </p15:guide>
        <p15:guide id="83" orient="horz" pos="6472">
          <p15:clr>
            <a:srgbClr val="F26B43"/>
          </p15:clr>
        </p15:guide>
        <p15:guide id="84" orient="horz" pos="6720">
          <p15:clr>
            <a:srgbClr val="F26B43"/>
          </p15:clr>
        </p15:guide>
        <p15:guide id="85" orient="horz" pos="6959">
          <p15:clr>
            <a:srgbClr val="F26B43"/>
          </p15:clr>
        </p15:guide>
        <p15:guide id="86" orient="horz" pos="7446">
          <p15:clr>
            <a:srgbClr val="F26B43"/>
          </p15:clr>
        </p15:guide>
        <p15:guide id="87" orient="horz" pos="7198">
          <p15:clr>
            <a:srgbClr val="F26B43"/>
          </p15:clr>
        </p15:guide>
        <p15:guide id="88" orient="horz" pos="767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464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 smtClean="0"/>
              <a:t>CSP </a:t>
            </a:r>
            <a:r>
              <a:rPr lang="ru-RU" dirty="0" smtClean="0"/>
              <a:t>защищает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183" y="3055938"/>
            <a:ext cx="22225223" cy="9121774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smtClean="0"/>
              <a:t>XSS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smtClean="0"/>
              <a:t>Data injection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6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Yandex Sans Text Regular" pitchFamily="2" charset="-52"/>
              </a:rPr>
              <a:t>XSS</a:t>
            </a:r>
            <a:endParaRPr lang="ru-RU" dirty="0">
              <a:latin typeface="Yandex Sans Text Regular" pitchFamily="2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2006" y="1533458"/>
            <a:ext cx="17258400" cy="1040054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ru-RU" dirty="0" smtClean="0"/>
              <a:t>Источники </a:t>
            </a:r>
            <a:r>
              <a:rPr lang="en-US" dirty="0" smtClean="0"/>
              <a:t>data </a:t>
            </a:r>
            <a:r>
              <a:rPr lang="en-US" dirty="0"/>
              <a:t>injection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183" y="3055938"/>
            <a:ext cx="22225223" cy="9121774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dirty="0" smtClean="0"/>
              <a:t>Клиент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dirty="0" smtClean="0"/>
              <a:t>Третья сторона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dirty="0" smtClean="0"/>
              <a:t>Сервер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0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Yandex Sans Text Regular" pitchFamily="2" charset="-52"/>
              </a:rPr>
              <a:t>Data injection</a:t>
            </a:r>
            <a:r>
              <a:rPr lang="ru-RU" dirty="0" smtClean="0">
                <a:latin typeface="Yandex Sans Text Regular" pitchFamily="2" charset="-52"/>
              </a:rPr>
              <a:t> на клиенте</a:t>
            </a:r>
            <a:endParaRPr lang="ru-RU" dirty="0">
              <a:latin typeface="Yandex Sans Text Regular" pitchFamily="2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8" name="Picture 2" descr="C:\Users\Home\Downloads\ca1accb96630538fa6e9dacf66a73afb_1265843800_Defend.png"/>
          <p:cNvPicPr>
            <a:picLocks noChangeAspect="1" noChangeArrowheads="1"/>
          </p:cNvPicPr>
          <p:nvPr/>
        </p:nvPicPr>
        <p:blipFill>
          <a:blip r:embed="rId2" cstate="print"/>
          <a:srcRect l="16667" t="14184" r="12500" b="14898"/>
          <a:stretch>
            <a:fillRect/>
          </a:stretch>
        </p:blipFill>
        <p:spPr bwMode="auto">
          <a:xfrm>
            <a:off x="5592406" y="766800"/>
            <a:ext cx="13197600" cy="1164494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injection</a:t>
            </a:r>
            <a:r>
              <a:rPr lang="ru-RU" dirty="0" smtClean="0"/>
              <a:t> от </a:t>
            </a:r>
            <a:r>
              <a:rPr lang="ru-RU" dirty="0" smtClean="0">
                <a:latin typeface="Yandex Sans Text Regular" pitchFamily="2" charset="-52"/>
              </a:rPr>
              <a:t>третьей</a:t>
            </a:r>
            <a:r>
              <a:rPr lang="ru-RU" dirty="0" smtClean="0"/>
              <a:t> стороны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5931" y="1017074"/>
            <a:ext cx="13850550" cy="10916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Data injection</a:t>
            </a:r>
            <a:r>
              <a:rPr lang="ru-RU" dirty="0" smtClean="0"/>
              <a:t> на </a:t>
            </a:r>
            <a:r>
              <a:rPr lang="ru-RU" dirty="0" smtClean="0">
                <a:latin typeface="Yandex Sans Text Regular" pitchFamily="2" charset="-52"/>
              </a:rPr>
              <a:t>сервере</a:t>
            </a:r>
            <a:endParaRPr lang="ru-RU" dirty="0">
              <a:latin typeface="Yandex Sans Text Regular" pitchFamily="2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1520" y="766800"/>
            <a:ext cx="12759372" cy="114799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Спецификация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203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/>
              <a:t>Content Security Policy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183" y="3055938"/>
            <a:ext cx="22225223" cy="9121774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dirty="0" smtClean="0"/>
              <a:t>Белый список допустимых источников</a:t>
            </a:r>
            <a:endParaRPr lang="en-US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dirty="0" smtClean="0"/>
              <a:t>«Дополнительный» уровень защиты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381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Yandex Sans Text Regular" pitchFamily="2" charset="-52"/>
              </a:rPr>
              <a:t>Поддержка </a:t>
            </a:r>
            <a:r>
              <a:rPr lang="en-US" dirty="0" smtClean="0">
                <a:latin typeface="Yandex Sans Text Regular" pitchFamily="2" charset="-52"/>
              </a:rPr>
              <a:t>CSP level 2</a:t>
            </a:r>
            <a:endParaRPr lang="ru-RU" dirty="0">
              <a:latin typeface="Yandex Sans Text Regular" pitchFamily="2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606" y="1105753"/>
            <a:ext cx="21319200" cy="109531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Yandex Sans Text Regular" pitchFamily="2" charset="-52"/>
              </a:rPr>
              <a:t>Поддержка </a:t>
            </a:r>
            <a:r>
              <a:rPr lang="en-US" dirty="0" smtClean="0">
                <a:latin typeface="Yandex Sans Text Regular" pitchFamily="2" charset="-52"/>
              </a:rPr>
              <a:t>CSP level 1</a:t>
            </a:r>
            <a:endParaRPr lang="ru-RU" dirty="0">
              <a:latin typeface="Yandex Sans Text Regular" pitchFamily="2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b="3660"/>
          <a:stretch>
            <a:fillRect/>
          </a:stretch>
        </p:blipFill>
        <p:spPr bwMode="auto">
          <a:xfrm>
            <a:off x="1437437" y="1030560"/>
            <a:ext cx="21507538" cy="111672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054350" y="3062950"/>
            <a:ext cx="20304056" cy="7218000"/>
          </a:xfrm>
        </p:spPr>
        <p:txBody>
          <a:bodyPr/>
          <a:lstStyle/>
          <a:p>
            <a:r>
              <a:rPr lang="ru-RU" dirty="0" smtClean="0">
                <a:latin typeface="Yandex Sans Text Regular" pitchFamily="2" charset="-52"/>
              </a:rPr>
              <a:t>Защита сервиса</a:t>
            </a:r>
            <a:br>
              <a:rPr lang="ru-RU" dirty="0" smtClean="0">
                <a:latin typeface="Yandex Sans Text Regular" pitchFamily="2" charset="-52"/>
              </a:rPr>
            </a:br>
            <a:r>
              <a:rPr lang="ru-RU" dirty="0" smtClean="0">
                <a:latin typeface="Yandex Sans Text Regular" pitchFamily="2" charset="-52"/>
              </a:rPr>
              <a:t>при помощи </a:t>
            </a:r>
            <a:r>
              <a:rPr lang="en-US" dirty="0" smtClean="0">
                <a:latin typeface="Yandex Sans Text Regular" pitchFamily="2" charset="-52"/>
              </a:rPr>
              <a:t>CSP</a:t>
            </a:r>
            <a:endParaRPr lang="ru-RU" dirty="0">
              <a:latin typeface="Yandex Sans Text Regular" pitchFamily="2" charset="-52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Yandex Sans Text Regular" pitchFamily="2" charset="-52"/>
              </a:rPr>
              <a:t>Всеволод </a:t>
            </a:r>
            <a:r>
              <a:rPr lang="ru-RU" dirty="0" err="1" smtClean="0">
                <a:latin typeface="Yandex Sans Text Regular" pitchFamily="2" charset="-52"/>
              </a:rPr>
              <a:t>Шмыров</a:t>
            </a:r>
            <a:endParaRPr lang="ru-RU" sz="3200" dirty="0">
              <a:latin typeface="Yandex Sans Text Regular" pitchFamily="2" charset="-52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6" name="Picture 2" descr="C:\Users\vsesh\Desktop\Yandex service logos for presentation\Карты\karty_ru_presenta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4405" y="1877250"/>
            <a:ext cx="8060575" cy="110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504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Yandex Sans Text Regular" pitchFamily="2" charset="-52"/>
              </a:rPr>
              <a:t>CSP</a:t>
            </a:r>
            <a:endParaRPr lang="ru-RU" dirty="0">
              <a:latin typeface="Yandex Sans Text Regular" pitchFamily="2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483"/>
            <a:ext cx="24384000" cy="1369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24006" y="766800"/>
            <a:ext cx="23358407" cy="1167480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6000"/>
              <a:buFont typeface="Impact" panose="020B0806030902050204" pitchFamily="34" charset="0"/>
              <a:buChar char="▌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30000"/>
              <a:buFont typeface="YandexSansText-Light" charset="0"/>
              <a:buChar char="›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000" dirty="0">
                <a:latin typeface="InputMono" panose="02000509020000090004" pitchFamily="49" charset="0"/>
              </a:rPr>
              <a:t>Content-Security-Policy: </a:t>
            </a:r>
            <a:r>
              <a:rPr lang="en-US" sz="6000" dirty="0" smtClean="0">
                <a:solidFill>
                  <a:schemeClr val="bg2"/>
                </a:solidFill>
                <a:latin typeface="InputMono" panose="02000509020000090004" pitchFamily="49" charset="0"/>
              </a:rPr>
              <a:t>default-</a:t>
            </a:r>
            <a:r>
              <a:rPr lang="en-US" sz="6000" dirty="0" err="1" smtClean="0">
                <a:solidFill>
                  <a:schemeClr val="bg2"/>
                </a:solidFill>
                <a:latin typeface="InputMono" panose="02000509020000090004" pitchFamily="49" charset="0"/>
              </a:rPr>
              <a:t>src</a:t>
            </a:r>
            <a:r>
              <a:rPr lang="en-US" sz="6000" dirty="0" smtClean="0">
                <a:latin typeface="InputMono" panose="02000509020000090004" pitchFamily="49" charset="0"/>
              </a:rPr>
              <a:t> {source}; </a:t>
            </a:r>
            <a:br>
              <a:rPr lang="en-US" sz="6000" dirty="0" smtClean="0">
                <a:latin typeface="InputMono" panose="02000509020000090004" pitchFamily="49" charset="0"/>
              </a:rPr>
            </a:br>
            <a:r>
              <a:rPr lang="en-US" sz="6000" dirty="0" err="1" smtClean="0">
                <a:solidFill>
                  <a:schemeClr val="bg2"/>
                </a:solidFill>
                <a:latin typeface="InputMono" panose="02000509020000090004" pitchFamily="49" charset="0"/>
              </a:rPr>
              <a:t>img-src</a:t>
            </a:r>
            <a:r>
              <a:rPr lang="en-US" sz="6000" dirty="0" smtClean="0">
                <a:latin typeface="InputMono" panose="02000509020000090004" pitchFamily="49" charset="0"/>
              </a:rPr>
              <a:t> </a:t>
            </a:r>
            <a:r>
              <a:rPr lang="en-US" sz="6000" dirty="0">
                <a:latin typeface="InputMono" panose="02000509020000090004" pitchFamily="49" charset="0"/>
              </a:rPr>
              <a:t>{</a:t>
            </a:r>
            <a:r>
              <a:rPr lang="en-US" sz="6000" dirty="0" smtClean="0">
                <a:latin typeface="InputMono" panose="02000509020000090004" pitchFamily="49" charset="0"/>
              </a:rPr>
              <a:t>source}; </a:t>
            </a:r>
            <a:r>
              <a:rPr lang="en-US" sz="6000" dirty="0" smtClean="0">
                <a:solidFill>
                  <a:schemeClr val="bg2"/>
                </a:solidFill>
                <a:latin typeface="InputMono" panose="02000509020000090004" pitchFamily="49" charset="0"/>
              </a:rPr>
              <a:t>child-</a:t>
            </a:r>
            <a:r>
              <a:rPr lang="en-US" sz="6000" dirty="0" err="1" smtClean="0">
                <a:solidFill>
                  <a:schemeClr val="bg2"/>
                </a:solidFill>
                <a:latin typeface="InputMono" panose="02000509020000090004" pitchFamily="49" charset="0"/>
              </a:rPr>
              <a:t>src</a:t>
            </a:r>
            <a:r>
              <a:rPr lang="en-US" sz="6000" dirty="0" smtClean="0">
                <a:latin typeface="InputMono" panose="02000509020000090004" pitchFamily="49" charset="0"/>
              </a:rPr>
              <a:t> </a:t>
            </a:r>
            <a:r>
              <a:rPr lang="en-US" sz="6000" dirty="0">
                <a:latin typeface="InputMono" panose="02000509020000090004" pitchFamily="49" charset="0"/>
              </a:rPr>
              <a:t>{</a:t>
            </a:r>
            <a:r>
              <a:rPr lang="en-US" sz="6000" dirty="0" smtClean="0">
                <a:latin typeface="InputMono" panose="02000509020000090004" pitchFamily="49" charset="0"/>
              </a:rPr>
              <a:t>source};</a:t>
            </a:r>
            <a:endParaRPr lang="en-US" sz="6000" dirty="0">
              <a:latin typeface="InputMono" panose="0200050902000009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65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24006" y="766800"/>
            <a:ext cx="23358407" cy="1167480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6000"/>
              <a:buFont typeface="Impact" panose="020B0806030902050204" pitchFamily="34" charset="0"/>
              <a:buChar char="▌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30000"/>
              <a:buFont typeface="YandexSansText-Light" charset="0"/>
              <a:buChar char="›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000" dirty="0" smtClean="0">
                <a:latin typeface="InputMono" panose="02000509020000090004" pitchFamily="49" charset="0"/>
              </a:rPr>
              <a:t>default-</a:t>
            </a:r>
            <a:r>
              <a:rPr lang="en-US" sz="6000" dirty="0" err="1" smtClean="0">
                <a:latin typeface="InputMono" panose="02000509020000090004" pitchFamily="49" charset="0"/>
              </a:rPr>
              <a:t>src</a:t>
            </a:r>
            <a:r>
              <a:rPr lang="en-US" sz="6000" dirty="0" smtClean="0">
                <a:solidFill>
                  <a:schemeClr val="bg2"/>
                </a:solidFill>
                <a:latin typeface="InputMono" panose="02000509020000090004" pitchFamily="49" charset="0"/>
              </a:rPr>
              <a:t> your-site1.com your-site2.com;</a:t>
            </a:r>
            <a:endParaRPr lang="en-US" sz="6000" dirty="0">
              <a:solidFill>
                <a:schemeClr val="bg2"/>
              </a:solidFill>
              <a:latin typeface="InputMono" panose="0200050902000009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24006" y="766800"/>
            <a:ext cx="23358407" cy="1167480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6000"/>
              <a:buFont typeface="Impact" panose="020B0806030902050204" pitchFamily="34" charset="0"/>
              <a:buChar char="▌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30000"/>
              <a:buFont typeface="YandexSansText-Light" charset="0"/>
              <a:buChar char="›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000" dirty="0" smtClean="0">
                <a:latin typeface="InputMono" panose="02000509020000090004" pitchFamily="49" charset="0"/>
              </a:rPr>
              <a:t>default-</a:t>
            </a:r>
            <a:r>
              <a:rPr lang="en-US" sz="6000" dirty="0" err="1" smtClean="0">
                <a:latin typeface="InputMono" panose="02000509020000090004" pitchFamily="49" charset="0"/>
              </a:rPr>
              <a:t>src</a:t>
            </a:r>
            <a:r>
              <a:rPr lang="en-US" sz="6000" dirty="0" smtClean="0">
                <a:solidFill>
                  <a:schemeClr val="bg2"/>
                </a:solidFill>
                <a:latin typeface="InputMono" panose="02000509020000090004" pitchFamily="49" charset="0"/>
              </a:rPr>
              <a:t> </a:t>
            </a:r>
            <a:r>
              <a:rPr lang="ru-RU" sz="6000" dirty="0" smtClean="0">
                <a:solidFill>
                  <a:schemeClr val="bg2"/>
                </a:solidFill>
                <a:latin typeface="InputMono" panose="02000509020000090004" pitchFamily="49" charset="0"/>
              </a:rPr>
              <a:t>*</a:t>
            </a:r>
            <a:r>
              <a:rPr lang="en-US" sz="6000" dirty="0">
                <a:solidFill>
                  <a:schemeClr val="bg2"/>
                </a:solidFill>
                <a:latin typeface="InputMono" panose="02000509020000090004" pitchFamily="49" charset="0"/>
              </a:rPr>
              <a:t>.</a:t>
            </a:r>
            <a:r>
              <a:rPr lang="en-US" sz="6000" dirty="0" smtClean="0">
                <a:solidFill>
                  <a:schemeClr val="bg2"/>
                </a:solidFill>
                <a:latin typeface="InputMono" panose="02000509020000090004" pitchFamily="49" charset="0"/>
              </a:rPr>
              <a:t>your-</a:t>
            </a:r>
            <a:r>
              <a:rPr lang="en-US" sz="6000" dirty="0" err="1" smtClean="0">
                <a:solidFill>
                  <a:schemeClr val="bg2"/>
                </a:solidFill>
                <a:latin typeface="InputMono" panose="02000509020000090004" pitchFamily="49" charset="0"/>
              </a:rPr>
              <a:t>site.com</a:t>
            </a:r>
            <a:r>
              <a:rPr lang="en-US" sz="6000" dirty="0" smtClean="0">
                <a:latin typeface="InputMono" panose="02000509020000090004" pitchFamily="49" charset="0"/>
              </a:rPr>
              <a:t>;</a:t>
            </a:r>
            <a:endParaRPr lang="en-US" sz="6000" dirty="0">
              <a:latin typeface="InputMono" panose="0200050902000009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7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24006" y="766800"/>
            <a:ext cx="23358407" cy="1167480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6000"/>
              <a:buFont typeface="Impact" panose="020B0806030902050204" pitchFamily="34" charset="0"/>
              <a:buChar char="▌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30000"/>
              <a:buFont typeface="YandexSansText-Light" charset="0"/>
              <a:buChar char="›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000" dirty="0" err="1" smtClean="0">
                <a:latin typeface="InputMono" panose="02000509020000090004" pitchFamily="49" charset="0"/>
              </a:rPr>
              <a:t>img-src</a:t>
            </a:r>
            <a:r>
              <a:rPr lang="en-US" sz="6000" dirty="0" smtClean="0">
                <a:latin typeface="InputMono" panose="02000509020000090004" pitchFamily="49" charset="0"/>
              </a:rPr>
              <a:t> </a:t>
            </a:r>
            <a:r>
              <a:rPr lang="en-US" sz="6000" dirty="0" smtClean="0">
                <a:solidFill>
                  <a:schemeClr val="bg2"/>
                </a:solidFill>
                <a:latin typeface="InputMono" panose="02000509020000090004" pitchFamily="49" charset="0"/>
              </a:rPr>
              <a:t>'self'</a:t>
            </a:r>
            <a:r>
              <a:rPr lang="en-US" sz="6000" dirty="0" smtClean="0">
                <a:latin typeface="InputMono" panose="02000509020000090004" pitchFamily="49" charset="0"/>
              </a:rPr>
              <a:t>;</a:t>
            </a:r>
            <a:r>
              <a:rPr lang="ru-RU" sz="6000" dirty="0" smtClean="0">
                <a:latin typeface="InputMono" panose="02000509020000090004" pitchFamily="49" charset="0"/>
              </a:rPr>
              <a:t> </a:t>
            </a:r>
            <a:r>
              <a:rPr lang="en-US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anose="02000509020000090004" pitchFamily="49" charset="0"/>
              </a:rPr>
              <a:t>// </a:t>
            </a:r>
            <a:r>
              <a:rPr lang="ru-RU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anose="02000509020000090004" pitchFamily="49" charset="0"/>
              </a:rPr>
              <a:t>текущий </a:t>
            </a:r>
            <a:r>
              <a:rPr lang="en-US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anose="02000509020000090004" pitchFamily="49" charset="0"/>
              </a:rPr>
              <a:t>origin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  <a:latin typeface="InputMono" panose="0200050902000009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Yandex Sans Text Regular" pitchFamily="2" charset="-52"/>
              </a:rPr>
              <a:t>Инструкции </a:t>
            </a:r>
            <a:r>
              <a:rPr lang="en-US" dirty="0" smtClean="0">
                <a:latin typeface="Yandex Sans Text Regular" pitchFamily="2" charset="-52"/>
              </a:rPr>
              <a:t>CSP </a:t>
            </a:r>
            <a:endParaRPr lang="ru-RU" dirty="0">
              <a:latin typeface="Yandex Sans Text Regular" pitchFamily="2" charset="-52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28714" y="3073259"/>
            <a:ext cx="5986492" cy="9104454"/>
          </a:xfrm>
        </p:spPr>
        <p:txBody>
          <a:bodyPr/>
          <a:lstStyle/>
          <a:p>
            <a:r>
              <a:rPr lang="en-US" dirty="0" smtClean="0">
                <a:latin typeface="InputMono" pitchFamily="49" charset="0"/>
              </a:rPr>
              <a:t>child-</a:t>
            </a:r>
            <a:r>
              <a:rPr lang="en-US" dirty="0" err="1" smtClean="0">
                <a:latin typeface="InputMono" pitchFamily="49" charset="0"/>
              </a:rPr>
              <a:t>src</a:t>
            </a:r>
            <a:r>
              <a:rPr lang="en-US" dirty="0" smtClean="0">
                <a:latin typeface="InputMono" pitchFamily="49" charset="0"/>
              </a:rPr>
              <a:t> </a:t>
            </a:r>
          </a:p>
          <a:p>
            <a:r>
              <a:rPr lang="en-US" dirty="0" smtClean="0">
                <a:latin typeface="InputMono" pitchFamily="49" charset="0"/>
              </a:rPr>
              <a:t>connect-</a:t>
            </a:r>
            <a:r>
              <a:rPr lang="en-US" dirty="0" err="1" smtClean="0">
                <a:latin typeface="InputMono" pitchFamily="49" charset="0"/>
              </a:rPr>
              <a:t>src</a:t>
            </a:r>
            <a:endParaRPr lang="en-US" dirty="0" smtClean="0">
              <a:latin typeface="InputMono" pitchFamily="49" charset="0"/>
            </a:endParaRPr>
          </a:p>
          <a:p>
            <a:r>
              <a:rPr lang="en-US" dirty="0" smtClean="0">
                <a:latin typeface="InputMono" pitchFamily="49" charset="0"/>
              </a:rPr>
              <a:t>default-</a:t>
            </a:r>
            <a:r>
              <a:rPr lang="en-US" dirty="0" err="1" smtClean="0">
                <a:latin typeface="InputMono" pitchFamily="49" charset="0"/>
              </a:rPr>
              <a:t>src</a:t>
            </a:r>
            <a:endParaRPr lang="en-US" dirty="0" smtClean="0">
              <a:latin typeface="InputMono" pitchFamily="49" charset="0"/>
            </a:endParaRPr>
          </a:p>
          <a:p>
            <a:r>
              <a:rPr lang="en-US" dirty="0" smtClean="0">
                <a:latin typeface="InputMono" pitchFamily="49" charset="0"/>
              </a:rPr>
              <a:t>font-</a:t>
            </a:r>
            <a:r>
              <a:rPr lang="en-US" dirty="0" err="1" smtClean="0">
                <a:latin typeface="InputMono" pitchFamily="49" charset="0"/>
              </a:rPr>
              <a:t>src</a:t>
            </a:r>
            <a:endParaRPr lang="en-US" dirty="0" smtClean="0">
              <a:latin typeface="InputMono" pitchFamily="49" charset="0"/>
            </a:endParaRPr>
          </a:p>
          <a:p>
            <a:r>
              <a:rPr lang="en-US" dirty="0" smtClean="0">
                <a:latin typeface="InputMono" pitchFamily="49" charset="0"/>
              </a:rPr>
              <a:t>frame-</a:t>
            </a:r>
            <a:r>
              <a:rPr lang="en-US" dirty="0" err="1" smtClean="0">
                <a:latin typeface="InputMono" pitchFamily="49" charset="0"/>
              </a:rPr>
              <a:t>src</a:t>
            </a:r>
            <a:endParaRPr lang="en-US" dirty="0" smtClean="0">
              <a:latin typeface="InputMono" pitchFamily="49" charset="0"/>
            </a:endParaRPr>
          </a:p>
        </p:txBody>
      </p:sp>
      <p:sp>
        <p:nvSpPr>
          <p:cNvPr id="7" name="Содержимое 4"/>
          <p:cNvSpPr txBox="1">
            <a:spLocks/>
          </p:cNvSpPr>
          <p:nvPr/>
        </p:nvSpPr>
        <p:spPr>
          <a:xfrm>
            <a:off x="9197960" y="3073259"/>
            <a:ext cx="5986492" cy="910445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pPr lvl="0" defTabSz="1828709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</a:pPr>
            <a:r>
              <a:rPr lang="en-US" sz="4800" dirty="0" smtClean="0">
                <a:latin typeface="InputMono" pitchFamily="49" charset="0"/>
                <a:cs typeface="Arial" panose="020B0604020202020204" pitchFamily="34" charset="0"/>
              </a:rPr>
              <a:t>manifest-</a:t>
            </a:r>
            <a:r>
              <a:rPr lang="en-US" sz="4800" dirty="0" err="1" smtClean="0">
                <a:latin typeface="InputMono" pitchFamily="49" charset="0"/>
                <a:cs typeface="Arial" panose="020B0604020202020204" pitchFamily="34" charset="0"/>
              </a:rPr>
              <a:t>src</a:t>
            </a:r>
            <a:endParaRPr lang="en-US" sz="4800" dirty="0" smtClean="0">
              <a:latin typeface="InputMono" pitchFamily="49" charset="0"/>
              <a:cs typeface="Arial" panose="020B0604020202020204" pitchFamily="34" charset="0"/>
            </a:endParaRPr>
          </a:p>
          <a:p>
            <a:pPr lvl="0" defTabSz="1828709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</a:pPr>
            <a:r>
              <a:rPr lang="en-US" sz="4800" dirty="0" smtClean="0">
                <a:latin typeface="InputMono" pitchFamily="49" charset="0"/>
                <a:cs typeface="Arial" panose="020B0604020202020204" pitchFamily="34" charset="0"/>
              </a:rPr>
              <a:t>media-</a:t>
            </a:r>
            <a:r>
              <a:rPr lang="en-US" sz="4800" dirty="0" err="1" smtClean="0">
                <a:latin typeface="InputMono" pitchFamily="49" charset="0"/>
                <a:cs typeface="Arial" panose="020B0604020202020204" pitchFamily="34" charset="0"/>
              </a:rPr>
              <a:t>src</a:t>
            </a:r>
            <a:endParaRPr lang="en-US" sz="4800" dirty="0" smtClean="0">
              <a:latin typeface="InputMono" pitchFamily="49" charset="0"/>
              <a:cs typeface="Arial" panose="020B0604020202020204" pitchFamily="34" charset="0"/>
            </a:endParaRPr>
          </a:p>
          <a:p>
            <a:pPr lvl="0" defTabSz="1828709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</a:pPr>
            <a:r>
              <a:rPr lang="en-US" sz="4800" dirty="0" smtClean="0">
                <a:latin typeface="InputMono" pitchFamily="49" charset="0"/>
                <a:cs typeface="Arial" panose="020B0604020202020204" pitchFamily="34" charset="0"/>
              </a:rPr>
              <a:t>object-</a:t>
            </a:r>
            <a:r>
              <a:rPr lang="en-US" sz="4800" dirty="0" err="1" smtClean="0">
                <a:latin typeface="InputMono" pitchFamily="49" charset="0"/>
                <a:cs typeface="Arial" panose="020B0604020202020204" pitchFamily="34" charset="0"/>
              </a:rPr>
              <a:t>src</a:t>
            </a:r>
            <a:endParaRPr lang="en-US" sz="4800" dirty="0" smtClean="0">
              <a:latin typeface="InputMono" pitchFamily="49" charset="0"/>
              <a:cs typeface="Arial" panose="020B0604020202020204" pitchFamily="34" charset="0"/>
            </a:endParaRPr>
          </a:p>
          <a:p>
            <a:pPr lvl="0" defTabSz="1828709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</a:pPr>
            <a:r>
              <a:rPr lang="en-US" sz="4800" dirty="0" smtClean="0">
                <a:latin typeface="InputMono" pitchFamily="49" charset="0"/>
                <a:cs typeface="Arial" panose="020B0604020202020204" pitchFamily="34" charset="0"/>
              </a:rPr>
              <a:t>script-</a:t>
            </a:r>
            <a:r>
              <a:rPr lang="en-US" sz="4800" dirty="0" err="1" smtClean="0">
                <a:latin typeface="InputMono" pitchFamily="49" charset="0"/>
                <a:cs typeface="Arial" panose="020B0604020202020204" pitchFamily="34" charset="0"/>
              </a:rPr>
              <a:t>src</a:t>
            </a:r>
            <a:endParaRPr lang="en-US" sz="4800" dirty="0" smtClean="0">
              <a:latin typeface="InputMono" pitchFamily="49" charset="0"/>
              <a:cs typeface="Arial" panose="020B0604020202020204" pitchFamily="34" charset="0"/>
            </a:endParaRPr>
          </a:p>
          <a:p>
            <a:pPr lvl="0" defTabSz="1828709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</a:pPr>
            <a:r>
              <a:rPr lang="en-US" sz="4800" dirty="0" smtClean="0">
                <a:latin typeface="InputMono" pitchFamily="49" charset="0"/>
                <a:cs typeface="Arial" panose="020B0604020202020204" pitchFamily="34" charset="0"/>
              </a:rPr>
              <a:t>style-</a:t>
            </a:r>
            <a:r>
              <a:rPr lang="en-US" sz="4800" dirty="0" err="1" smtClean="0">
                <a:latin typeface="InputMono" pitchFamily="49" charset="0"/>
                <a:cs typeface="Arial" panose="020B0604020202020204" pitchFamily="34" charset="0"/>
              </a:rPr>
              <a:t>src</a:t>
            </a:r>
            <a:endParaRPr lang="en-US" sz="4800" dirty="0" smtClean="0">
              <a:latin typeface="InputMono" pitchFamily="49" charset="0"/>
              <a:cs typeface="Arial" panose="020B0604020202020204" pitchFamily="34" charset="0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17267206" y="3073259"/>
            <a:ext cx="5986492" cy="9104454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pPr marL="0" marR="0" lvl="0" indent="0" algn="l" defTabSz="1828709" rtl="0" eaLnBrk="1" fontAlgn="auto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putMono" pitchFamily="49" charset="0"/>
              <a:cs typeface="Arial" panose="020B0604020202020204" pitchFamily="34" charset="0"/>
            </a:endParaRPr>
          </a:p>
          <a:p>
            <a:pPr defTabSz="1828709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</a:pPr>
            <a:r>
              <a:rPr lang="en-US" sz="4800" dirty="0" err="1" smtClean="0">
                <a:latin typeface="InputMono" pitchFamily="49" charset="0"/>
              </a:rPr>
              <a:t>img-src</a:t>
            </a:r>
            <a:endParaRPr lang="en-US" sz="4800" dirty="0" smtClean="0">
              <a:latin typeface="InputMono" pitchFamily="49" charset="0"/>
              <a:cs typeface="Arial" panose="020B0604020202020204" pitchFamily="34" charset="0"/>
            </a:endParaRPr>
          </a:p>
          <a:p>
            <a:pPr defTabSz="1828709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</a:pPr>
            <a:r>
              <a:rPr lang="en-US" sz="4800" dirty="0" smtClean="0">
                <a:latin typeface="InputMono" pitchFamily="49" charset="0"/>
                <a:cs typeface="Arial" panose="020B0604020202020204" pitchFamily="34" charset="0"/>
              </a:rPr>
              <a:t>worker-</a:t>
            </a:r>
            <a:r>
              <a:rPr lang="en-US" sz="4800" dirty="0" err="1" smtClean="0">
                <a:latin typeface="InputMono" pitchFamily="49" charset="0"/>
                <a:cs typeface="Arial" panose="020B0604020202020204" pitchFamily="34" charset="0"/>
              </a:rPr>
              <a:t>src</a:t>
            </a:r>
            <a:endParaRPr lang="en-US" sz="4800" dirty="0" smtClean="0">
              <a:latin typeface="InputMono" pitchFamily="49" charset="0"/>
              <a:cs typeface="Arial" panose="020B0604020202020204" pitchFamily="34" charset="0"/>
            </a:endParaRPr>
          </a:p>
          <a:p>
            <a:pPr marL="0" marR="0" lvl="0" indent="0" algn="l" defTabSz="1828709" rtl="0" eaLnBrk="1" fontAlgn="auto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nputMono" pitchFamily="49" charset="0"/>
                <a:cs typeface="Arial" panose="020B0604020202020204" pitchFamily="34" charset="0"/>
              </a:rPr>
              <a:t>form-action</a:t>
            </a:r>
          </a:p>
          <a:p>
            <a:pPr marL="0" marR="0" lvl="0" indent="0" algn="l" defTabSz="1828709" rtl="0" eaLnBrk="1" fontAlgn="auto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smtClean="0">
                <a:latin typeface="InputMono" pitchFamily="49" charset="0"/>
                <a:cs typeface="Arial" panose="020B0604020202020204" pitchFamily="34" charset="0"/>
              </a:rPr>
              <a:t>base-</a:t>
            </a:r>
            <a:r>
              <a:rPr lang="en-US" sz="4800" dirty="0" err="1" smtClean="0">
                <a:latin typeface="InputMono" pitchFamily="49" charset="0"/>
                <a:cs typeface="Arial" panose="020B0604020202020204" pitchFamily="34" charset="0"/>
              </a:rPr>
              <a:t>url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putMono" pitchFamily="49" charset="0"/>
              <a:cs typeface="Arial" panose="020B0604020202020204" pitchFamily="34" charset="0"/>
            </a:endParaRPr>
          </a:p>
          <a:p>
            <a:pPr lvl="0" defTabSz="1828709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</a:pPr>
            <a:r>
              <a:rPr lang="en-US" sz="4800" dirty="0" smtClean="0">
                <a:latin typeface="InputMono" pitchFamily="49" charset="0"/>
                <a:cs typeface="Arial" panose="020B0604020202020204" pitchFamily="34" charset="0"/>
              </a:rPr>
              <a:t>...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putMono" pitchFamily="49" charset="0"/>
              <a:cs typeface="Arial" panose="020B0604020202020204" pitchFamily="34" charset="0"/>
            </a:endParaRPr>
          </a:p>
          <a:p>
            <a:pPr marL="0" marR="0" lvl="0" indent="0" algn="l" defTabSz="1828709" rtl="0" eaLnBrk="1" fontAlgn="auto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nputMono" pitchFamily="49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24006" y="766800"/>
            <a:ext cx="23358407" cy="1167480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6000"/>
              <a:buFont typeface="Impact" panose="020B0806030902050204" pitchFamily="34" charset="0"/>
              <a:buChar char="▌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30000"/>
              <a:buFont typeface="YandexSansText-Light" charset="0"/>
              <a:buChar char="›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000" dirty="0" smtClean="0">
                <a:latin typeface="InputMono" pitchFamily="49" charset="0"/>
              </a:rPr>
              <a:t>style-</a:t>
            </a:r>
            <a:r>
              <a:rPr lang="en-US" sz="6000" dirty="0" err="1" smtClean="0">
                <a:latin typeface="InputMono" pitchFamily="49" charset="0"/>
              </a:rPr>
              <a:t>src</a:t>
            </a:r>
            <a:r>
              <a:rPr lang="en-US" sz="6000" dirty="0" smtClean="0">
                <a:solidFill>
                  <a:schemeClr val="bg2"/>
                </a:solidFill>
                <a:latin typeface="InputMono" pitchFamily="49" charset="0"/>
              </a:rPr>
              <a:t> </a:t>
            </a:r>
            <a:r>
              <a:rPr lang="en-US" sz="6000" dirty="0" smtClean="0">
                <a:latin typeface="InputMono" pitchFamily="49" charset="0"/>
              </a:rPr>
              <a:t>...; </a:t>
            </a:r>
            <a:r>
              <a:rPr lang="en-US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  <a:t>// </a:t>
            </a:r>
            <a:r>
              <a:rPr lang="ru-RU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  <a:t>стили</a:t>
            </a:r>
            <a:endParaRPr lang="en-US" sz="6000" dirty="0" smtClean="0">
              <a:solidFill>
                <a:schemeClr val="tx1">
                  <a:lumMod val="50000"/>
                  <a:lumOff val="50000"/>
                </a:schemeClr>
              </a:solidFill>
              <a:latin typeface="InputMono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6000" dirty="0" err="1" smtClean="0">
                <a:latin typeface="InputMono" pitchFamily="49" charset="0"/>
              </a:rPr>
              <a:t>img-src</a:t>
            </a:r>
            <a:r>
              <a:rPr lang="en-US" sz="6000" dirty="0" smtClean="0">
                <a:latin typeface="InputMono" pitchFamily="49" charset="0"/>
              </a:rPr>
              <a:t> ...;</a:t>
            </a:r>
            <a:r>
              <a:rPr lang="ru-RU" sz="6000" dirty="0" smtClean="0">
                <a:latin typeface="InputMono" pitchFamily="49" charset="0"/>
              </a:rPr>
              <a:t> </a:t>
            </a:r>
            <a:r>
              <a:rPr lang="en-US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  <a:t>// </a:t>
            </a:r>
            <a:r>
              <a:rPr lang="ru-RU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  <a:t>изображения</a:t>
            </a:r>
            <a:endParaRPr lang="en-US" sz="6000" dirty="0" smtClean="0">
              <a:solidFill>
                <a:schemeClr val="tx1">
                  <a:lumMod val="50000"/>
                  <a:lumOff val="50000"/>
                </a:schemeClr>
              </a:solidFill>
              <a:latin typeface="InputMono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6000" dirty="0" smtClean="0">
                <a:latin typeface="InputMono" pitchFamily="49" charset="0"/>
              </a:rPr>
              <a:t>script-</a:t>
            </a:r>
            <a:r>
              <a:rPr lang="en-US" sz="6000" dirty="0" err="1" smtClean="0">
                <a:latin typeface="InputMono" pitchFamily="49" charset="0"/>
              </a:rPr>
              <a:t>src</a:t>
            </a:r>
            <a:r>
              <a:rPr lang="en-US" sz="6000" dirty="0" smtClean="0">
                <a:latin typeface="InputMono" pitchFamily="49" charset="0"/>
              </a:rPr>
              <a:t> ...;</a:t>
            </a:r>
            <a:r>
              <a:rPr lang="ru-RU" sz="6000" dirty="0" smtClean="0">
                <a:latin typeface="InputMono" pitchFamily="49" charset="0"/>
              </a:rPr>
              <a:t> </a:t>
            </a:r>
            <a:r>
              <a:rPr lang="en-US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  <a:t>// </a:t>
            </a:r>
            <a:r>
              <a:rPr lang="ru-RU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  <a:t>сценарии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  <a:latin typeface="Input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24006" y="766800"/>
            <a:ext cx="23358407" cy="1167480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6000"/>
              <a:buFont typeface="Impact" panose="020B0806030902050204" pitchFamily="34" charset="0"/>
              <a:buChar char="▌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30000"/>
              <a:buFont typeface="YandexSansText-Light" charset="0"/>
              <a:buChar char="›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000" dirty="0" smtClean="0">
                <a:solidFill>
                  <a:srgbClr val="FF0000"/>
                </a:solidFill>
                <a:latin typeface="InputMono" panose="02000509020000090004" pitchFamily="49" charset="0"/>
              </a:rPr>
              <a:t>default-</a:t>
            </a:r>
            <a:r>
              <a:rPr lang="en-US" sz="6000" dirty="0" err="1" smtClean="0">
                <a:solidFill>
                  <a:srgbClr val="FF0000"/>
                </a:solidFill>
                <a:latin typeface="InputMono" panose="02000509020000090004" pitchFamily="49" charset="0"/>
              </a:rPr>
              <a:t>src</a:t>
            </a:r>
            <a:r>
              <a:rPr lang="en-US" sz="6000" dirty="0" smtClean="0">
                <a:solidFill>
                  <a:schemeClr val="bg2"/>
                </a:solidFill>
                <a:latin typeface="InputMono" panose="02000509020000090004" pitchFamily="49" charset="0"/>
              </a:rPr>
              <a:t> </a:t>
            </a:r>
            <a:r>
              <a:rPr lang="en-US" sz="6000" dirty="0" err="1" smtClean="0">
                <a:latin typeface="InputMono" panose="02000509020000090004" pitchFamily="49" charset="0"/>
              </a:rPr>
              <a:t>vsesh.me</a:t>
            </a:r>
            <a:r>
              <a:rPr lang="en-US" sz="6000" dirty="0" smtClean="0">
                <a:latin typeface="InputMono" panose="02000509020000090004" pitchFamily="49" charset="0"/>
              </a:rPr>
              <a:t>;</a:t>
            </a:r>
            <a:endParaRPr lang="en-US" sz="6000" dirty="0">
              <a:latin typeface="InputMono" panose="0200050902000009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24006" y="766800"/>
            <a:ext cx="23358407" cy="1167480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6000"/>
              <a:buFont typeface="Impact" panose="020B0806030902050204" pitchFamily="34" charset="0"/>
              <a:buChar char="▌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30000"/>
              <a:buFont typeface="YandexSansText-Light" charset="0"/>
              <a:buChar char="›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000" dirty="0" smtClean="0">
                <a:latin typeface="InputMono" panose="02000509020000090004" pitchFamily="49" charset="0"/>
              </a:rPr>
              <a:t>default-</a:t>
            </a:r>
            <a:r>
              <a:rPr lang="en-US" sz="6000" dirty="0" err="1" smtClean="0">
                <a:latin typeface="InputMono" panose="02000509020000090004" pitchFamily="49" charset="0"/>
              </a:rPr>
              <a:t>src</a:t>
            </a:r>
            <a:r>
              <a:rPr lang="en-US" sz="6000" dirty="0" smtClean="0">
                <a:solidFill>
                  <a:schemeClr val="bg2"/>
                </a:solidFill>
                <a:latin typeface="InputMono" panose="02000509020000090004" pitchFamily="49" charset="0"/>
              </a:rPr>
              <a:t> 'none'</a:t>
            </a:r>
            <a:r>
              <a:rPr lang="en-US" sz="6000" dirty="0" smtClean="0">
                <a:latin typeface="InputMono" panose="02000509020000090004" pitchFamily="49" charset="0"/>
              </a:rPr>
              <a:t>;</a:t>
            </a:r>
            <a:endParaRPr lang="en-US" sz="6000" dirty="0">
              <a:latin typeface="InputMono" panose="0200050902000009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24006" y="766800"/>
            <a:ext cx="23358407" cy="1167480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6000"/>
              <a:buFont typeface="Impact" panose="020B0806030902050204" pitchFamily="34" charset="0"/>
              <a:buChar char="▌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30000"/>
              <a:buFont typeface="YandexSansText-Light" charset="0"/>
              <a:buChar char="›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000" dirty="0" smtClean="0">
                <a:latin typeface="InputMono" pitchFamily="49" charset="0"/>
              </a:rPr>
              <a:t>child-</a:t>
            </a:r>
            <a:r>
              <a:rPr lang="en-US" sz="6000" dirty="0" err="1" smtClean="0">
                <a:latin typeface="InputMono" pitchFamily="49" charset="0"/>
              </a:rPr>
              <a:t>src</a:t>
            </a:r>
            <a:r>
              <a:rPr lang="en-US" sz="6000" dirty="0" smtClean="0">
                <a:latin typeface="InputMono" pitchFamily="49" charset="0"/>
              </a:rPr>
              <a:t> ...; </a:t>
            </a:r>
            <a:r>
              <a:rPr lang="en-US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  <a:t>// deprecated (</a:t>
            </a:r>
            <a:r>
              <a:rPr lang="en-US" sz="6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  <a:t>csp</a:t>
            </a:r>
            <a:r>
              <a:rPr lang="en-US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  <a:t> 1)</a:t>
            </a:r>
          </a:p>
          <a:p>
            <a:pPr>
              <a:lnSpc>
                <a:spcPct val="150000"/>
              </a:lnSpc>
            </a:pPr>
            <a:r>
              <a:rPr lang="en-US" sz="6000" dirty="0" smtClean="0">
                <a:latin typeface="InputMono" pitchFamily="49" charset="0"/>
              </a:rPr>
              <a:t>frame-</a:t>
            </a:r>
            <a:r>
              <a:rPr lang="en-US" sz="6000" dirty="0" err="1" smtClean="0">
                <a:latin typeface="InputMono" pitchFamily="49" charset="0"/>
              </a:rPr>
              <a:t>src</a:t>
            </a:r>
            <a:r>
              <a:rPr lang="en-US" sz="6000" dirty="0" smtClean="0">
                <a:latin typeface="InputMono" pitchFamily="49" charset="0"/>
              </a:rPr>
              <a:t> ...; </a:t>
            </a:r>
            <a:r>
              <a:rPr lang="en-US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  <a:t>// </a:t>
            </a:r>
            <a:r>
              <a:rPr lang="en-US" sz="6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  <a:t>csp</a:t>
            </a:r>
            <a:r>
              <a:rPr lang="en-US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  <a:t> 2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  <a:latin typeface="Input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623"/>
            <a:ext cx="24384000" cy="1368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329" y="3944613"/>
            <a:ext cx="20205754" cy="5826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89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24006" y="766800"/>
            <a:ext cx="23358407" cy="1167480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6000"/>
              <a:buFont typeface="Impact" panose="020B0806030902050204" pitchFamily="34" charset="0"/>
              <a:buChar char="▌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30000"/>
              <a:buFont typeface="YandexSansText-Light" charset="0"/>
              <a:buChar char="›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000" dirty="0" smtClean="0">
                <a:latin typeface="InputMono" panose="02000509020000090004" pitchFamily="49" charset="0"/>
              </a:rPr>
              <a:t>style-</a:t>
            </a:r>
            <a:r>
              <a:rPr lang="en-US" sz="6000" dirty="0" err="1" smtClean="0">
                <a:latin typeface="InputMono" panose="02000509020000090004" pitchFamily="49" charset="0"/>
              </a:rPr>
              <a:t>src</a:t>
            </a:r>
            <a:r>
              <a:rPr lang="en-US" sz="6000" dirty="0" smtClean="0">
                <a:latin typeface="InputMono" panose="02000509020000090004" pitchFamily="49" charset="0"/>
              </a:rPr>
              <a:t> </a:t>
            </a:r>
            <a:r>
              <a:rPr lang="en-US" sz="6000" dirty="0" smtClean="0">
                <a:solidFill>
                  <a:schemeClr val="bg2"/>
                </a:solidFill>
                <a:latin typeface="InputMono" panose="02000509020000090004" pitchFamily="49" charset="0"/>
              </a:rPr>
              <a:t>data: </a:t>
            </a:r>
            <a:r>
              <a:rPr lang="en-US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anose="02000509020000090004" pitchFamily="49" charset="0"/>
              </a:rPr>
              <a:t>// blob:</a:t>
            </a:r>
            <a:r>
              <a:rPr lang="en-US" sz="6000" dirty="0" smtClean="0">
                <a:latin typeface="InputMono" panose="02000509020000090004" pitchFamily="49" charset="0"/>
              </a:rPr>
              <a:t>;</a:t>
            </a:r>
            <a:endParaRPr lang="en-US" sz="6000" dirty="0">
              <a:latin typeface="InputMono" panose="0200050902000009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24006" y="766800"/>
            <a:ext cx="23358407" cy="1167480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6000"/>
              <a:buFont typeface="Impact" panose="020B0806030902050204" pitchFamily="34" charset="0"/>
              <a:buChar char="▌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30000"/>
              <a:buFont typeface="YandexSansText-Light" charset="0"/>
              <a:buChar char="›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000" dirty="0" smtClean="0">
                <a:latin typeface="InputMono" panose="02000509020000090004" pitchFamily="49" charset="0"/>
              </a:rPr>
              <a:t>script-</a:t>
            </a:r>
            <a:r>
              <a:rPr lang="en-US" sz="6000" dirty="0" err="1" smtClean="0">
                <a:latin typeface="InputMono" panose="02000509020000090004" pitchFamily="49" charset="0"/>
              </a:rPr>
              <a:t>src</a:t>
            </a:r>
            <a:r>
              <a:rPr lang="en-US" sz="6000" dirty="0" smtClean="0">
                <a:latin typeface="InputMono" panose="02000509020000090004" pitchFamily="49" charset="0"/>
              </a:rPr>
              <a:t> </a:t>
            </a:r>
            <a:r>
              <a:rPr lang="en-US" sz="6000" dirty="0" smtClean="0">
                <a:solidFill>
                  <a:schemeClr val="bg2"/>
                </a:solidFill>
                <a:latin typeface="InputMono" panose="02000509020000090004" pitchFamily="49" charset="0"/>
              </a:rPr>
              <a:t>'unsafe-</a:t>
            </a:r>
            <a:r>
              <a:rPr lang="en-US" sz="6000" dirty="0" err="1" smtClean="0">
                <a:solidFill>
                  <a:schemeClr val="bg2"/>
                </a:solidFill>
                <a:latin typeface="InputMono" panose="02000509020000090004" pitchFamily="49" charset="0"/>
              </a:rPr>
              <a:t>eval</a:t>
            </a:r>
            <a:r>
              <a:rPr lang="en-US" sz="6000" smtClean="0">
                <a:solidFill>
                  <a:schemeClr val="bg2"/>
                </a:solidFill>
                <a:latin typeface="InputMono" panose="02000509020000090004" pitchFamily="49" charset="0"/>
              </a:rPr>
              <a:t>'</a:t>
            </a:r>
            <a:r>
              <a:rPr lang="en-US" sz="6000" smtClean="0">
                <a:latin typeface="InputMono" pitchFamily="49" charset="0"/>
              </a:rPr>
              <a:t>;</a:t>
            </a:r>
            <a:endParaRPr lang="en-US" sz="6000" dirty="0">
              <a:latin typeface="InputMono" panose="0200050902000009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24006" y="766800"/>
            <a:ext cx="23358407" cy="1167480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6000"/>
              <a:buFont typeface="Impact" panose="020B0806030902050204" pitchFamily="34" charset="0"/>
              <a:buChar char="▌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30000"/>
              <a:buFont typeface="YandexSansText-Light" charset="0"/>
              <a:buChar char="›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000" dirty="0" smtClean="0">
                <a:latin typeface="InputMono" panose="02000509020000090004" pitchFamily="49" charset="0"/>
              </a:rPr>
              <a:t>style-</a:t>
            </a:r>
            <a:r>
              <a:rPr lang="en-US" sz="6000" dirty="0" err="1" smtClean="0">
                <a:latin typeface="InputMono" panose="02000509020000090004" pitchFamily="49" charset="0"/>
              </a:rPr>
              <a:t>src</a:t>
            </a:r>
            <a:r>
              <a:rPr lang="en-US" sz="6000" dirty="0" smtClean="0">
                <a:latin typeface="InputMono" panose="02000509020000090004" pitchFamily="49" charset="0"/>
              </a:rPr>
              <a:t> </a:t>
            </a:r>
            <a:r>
              <a:rPr lang="en-US" sz="6000" dirty="0" smtClean="0">
                <a:solidFill>
                  <a:schemeClr val="bg2"/>
                </a:solidFill>
                <a:latin typeface="InputMono" panose="02000509020000090004" pitchFamily="49" charset="0"/>
              </a:rPr>
              <a:t>'unsafe-inline'</a:t>
            </a:r>
            <a:r>
              <a:rPr lang="en-US" sz="6000" dirty="0" smtClean="0">
                <a:latin typeface="InputMono" panose="02000509020000090004" pitchFamily="49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6000" dirty="0" smtClean="0">
                <a:latin typeface="InputMono" panose="02000509020000090004" pitchFamily="49" charset="0"/>
              </a:rPr>
              <a:t>script-</a:t>
            </a:r>
            <a:r>
              <a:rPr lang="en-US" sz="6000" dirty="0" err="1" smtClean="0">
                <a:latin typeface="InputMono" pitchFamily="49" charset="0"/>
              </a:rPr>
              <a:t>src</a:t>
            </a:r>
            <a:r>
              <a:rPr lang="en-US" sz="6000" dirty="0" smtClean="0">
                <a:latin typeface="InputMono" pitchFamily="49" charset="0"/>
              </a:rPr>
              <a:t> </a:t>
            </a:r>
            <a:r>
              <a:rPr lang="en-US" sz="6000" dirty="0" smtClean="0">
                <a:solidFill>
                  <a:schemeClr val="bg2"/>
                </a:solidFill>
                <a:latin typeface="InputMono" pitchFamily="49" charset="0"/>
              </a:rPr>
              <a:t>'unsafe-inline'</a:t>
            </a:r>
            <a:r>
              <a:rPr lang="en-US" sz="6000" dirty="0" smtClean="0">
                <a:latin typeface="InputMono" pitchFamily="49" charset="0"/>
              </a:rPr>
              <a:t>;</a:t>
            </a:r>
            <a:endParaRPr lang="en-US" sz="6000" dirty="0">
              <a:latin typeface="InputMono" panose="0200050902000009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3200" dirty="0" smtClean="0">
                <a:latin typeface="InputMono" panose="02000509020000090004" pitchFamily="49" charset="0"/>
              </a:rPr>
              <a:t>unsafe-inline </a:t>
            </a:r>
            <a:r>
              <a:rPr lang="ru-RU" sz="3200" dirty="0" smtClean="0">
                <a:latin typeface="InputMono" panose="02000509020000090004" pitchFamily="49" charset="0"/>
              </a:rPr>
              <a:t>в </a:t>
            </a:r>
            <a:r>
              <a:rPr lang="en-US" sz="3200" dirty="0" smtClean="0">
                <a:latin typeface="InputMono" panose="02000509020000090004" pitchFamily="49" charset="0"/>
              </a:rPr>
              <a:t>style-</a:t>
            </a:r>
            <a:r>
              <a:rPr lang="en-US" sz="3200" dirty="0" err="1" smtClean="0">
                <a:latin typeface="InputMono" panose="02000509020000090004" pitchFamily="49" charset="0"/>
              </a:rPr>
              <a:t>src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24006" y="766800"/>
            <a:ext cx="23358407" cy="1167480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6000"/>
              <a:buFont typeface="Impact" panose="020B0806030902050204" pitchFamily="34" charset="0"/>
              <a:buChar char="▌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30000"/>
              <a:buFont typeface="YandexSansText-Light" charset="0"/>
              <a:buChar char="›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000" dirty="0" smtClean="0">
                <a:latin typeface="InputMono" panose="02000509020000090004" pitchFamily="49" charset="0"/>
              </a:rPr>
              <a:t>&lt;style&gt; ... &lt;/style&gt;</a:t>
            </a:r>
          </a:p>
          <a:p>
            <a:pPr>
              <a:lnSpc>
                <a:spcPct val="150000"/>
              </a:lnSpc>
            </a:pPr>
            <a:r>
              <a:rPr lang="en-US" sz="6000" dirty="0" smtClean="0">
                <a:latin typeface="InputMono" panose="02000509020000090004" pitchFamily="49" charset="0"/>
              </a:rPr>
              <a:t>&lt;div </a:t>
            </a:r>
            <a:r>
              <a:rPr lang="en-US" sz="6000" dirty="0" smtClean="0">
                <a:solidFill>
                  <a:schemeClr val="bg2"/>
                </a:solidFill>
                <a:latin typeface="InputMono" panose="02000509020000090004" pitchFamily="49" charset="0"/>
              </a:rPr>
              <a:t>style</a:t>
            </a:r>
            <a:r>
              <a:rPr lang="en-US" sz="6000" dirty="0" smtClean="0">
                <a:latin typeface="InputMono" panose="02000509020000090004" pitchFamily="49" charset="0"/>
              </a:rPr>
              <a:t>="..."&gt;&lt;/div&gt;</a:t>
            </a:r>
            <a:endParaRPr lang="en-US" sz="6000" dirty="0">
              <a:latin typeface="InputMono" panose="0200050902000009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3200" dirty="0" smtClean="0">
                <a:latin typeface="InputMono" panose="02000509020000090004" pitchFamily="49" charset="0"/>
              </a:rPr>
              <a:t>unsafe-inline </a:t>
            </a:r>
            <a:r>
              <a:rPr lang="ru-RU" sz="3200" dirty="0" smtClean="0">
                <a:latin typeface="InputMono" panose="02000509020000090004" pitchFamily="49" charset="0"/>
              </a:rPr>
              <a:t>в </a:t>
            </a:r>
            <a:r>
              <a:rPr lang="en-US" sz="3200" dirty="0" smtClean="0">
                <a:latin typeface="InputMono" panose="02000509020000090004" pitchFamily="49" charset="0"/>
              </a:rPr>
              <a:t>script-</a:t>
            </a:r>
            <a:r>
              <a:rPr lang="en-US" sz="3200" dirty="0" err="1" smtClean="0">
                <a:latin typeface="InputMono" panose="02000509020000090004" pitchFamily="49" charset="0"/>
              </a:rPr>
              <a:t>src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24006" y="766800"/>
            <a:ext cx="23358407" cy="1167480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6000"/>
              <a:buFont typeface="Impact" panose="020B0806030902050204" pitchFamily="34" charset="0"/>
              <a:buChar char="▌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30000"/>
              <a:buFont typeface="YandexSansText-Light" charset="0"/>
              <a:buChar char="›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000" dirty="0" smtClean="0">
                <a:latin typeface="InputMono" panose="02000509020000090004" pitchFamily="49" charset="0"/>
              </a:rPr>
              <a:t>&lt;script&gt; ... &lt;/script&gt;</a:t>
            </a:r>
          </a:p>
          <a:p>
            <a:pPr>
              <a:lnSpc>
                <a:spcPct val="150000"/>
              </a:lnSpc>
            </a:pPr>
            <a:r>
              <a:rPr lang="en-US" sz="6000" dirty="0" smtClean="0">
                <a:latin typeface="InputMono" panose="02000509020000090004" pitchFamily="49" charset="0"/>
              </a:rPr>
              <a:t>&lt;a </a:t>
            </a:r>
            <a:r>
              <a:rPr lang="en-US" sz="6000" dirty="0" err="1" smtClean="0">
                <a:latin typeface="InputMono" panose="02000509020000090004" pitchFamily="49" charset="0"/>
              </a:rPr>
              <a:t>href</a:t>
            </a:r>
            <a:r>
              <a:rPr lang="en-US" sz="6000" dirty="0" smtClean="0">
                <a:latin typeface="InputMono" panose="02000509020000090004" pitchFamily="49" charset="0"/>
              </a:rPr>
              <a:t>=#</a:t>
            </a:r>
            <a:r>
              <a:rPr lang="en-US" sz="6000" dirty="0" smtClean="0">
                <a:solidFill>
                  <a:schemeClr val="bg2"/>
                </a:solidFill>
                <a:latin typeface="InputMono" panose="02000509020000090004" pitchFamily="49" charset="0"/>
              </a:rPr>
              <a:t> </a:t>
            </a:r>
            <a:r>
              <a:rPr lang="en-US" sz="6000" dirty="0" err="1" smtClean="0">
                <a:solidFill>
                  <a:schemeClr val="bg2"/>
                </a:solidFill>
                <a:latin typeface="InputMono" panose="02000509020000090004" pitchFamily="49" charset="0"/>
              </a:rPr>
              <a:t>onclick</a:t>
            </a:r>
            <a:r>
              <a:rPr lang="en-US" sz="6000" dirty="0" smtClean="0">
                <a:solidFill>
                  <a:schemeClr val="bg2"/>
                </a:solidFill>
                <a:latin typeface="InputMono" panose="02000509020000090004" pitchFamily="49" charset="0"/>
              </a:rPr>
              <a:t>=""</a:t>
            </a:r>
            <a:r>
              <a:rPr lang="en-US" sz="6000" dirty="0" smtClean="0">
                <a:latin typeface="InputMono" panose="02000509020000090004" pitchFamily="49" charset="0"/>
              </a:rPr>
              <a:t>&gt;&lt;/a&gt;</a:t>
            </a:r>
            <a:endParaRPr lang="en-US" sz="6000" dirty="0">
              <a:latin typeface="InputMono" panose="0200050902000009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Использование </a:t>
            </a:r>
            <a:r>
              <a:rPr lang="en-US" dirty="0" smtClean="0"/>
              <a:t>nonce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24006" y="766800"/>
            <a:ext cx="23358407" cy="1167480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6000"/>
              <a:buFont typeface="Impact" panose="020B0806030902050204" pitchFamily="34" charset="0"/>
              <a:buChar char="▌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30000"/>
              <a:buFont typeface="YandexSansText-Light" charset="0"/>
              <a:buChar char="›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000" dirty="0" smtClean="0">
                <a:latin typeface="InputMono" panose="02000509020000090004" pitchFamily="49" charset="0"/>
              </a:rPr>
              <a:t>style-</a:t>
            </a:r>
            <a:r>
              <a:rPr lang="en-US" sz="6000" dirty="0" err="1" smtClean="0">
                <a:latin typeface="InputMono" panose="02000509020000090004" pitchFamily="49" charset="0"/>
              </a:rPr>
              <a:t>src</a:t>
            </a:r>
            <a:r>
              <a:rPr lang="en-US" sz="6000" dirty="0" smtClean="0">
                <a:latin typeface="InputMono" panose="02000509020000090004" pitchFamily="49" charset="0"/>
              </a:rPr>
              <a:t> 'unsafe-inline'</a:t>
            </a:r>
            <a:r>
              <a:rPr lang="ru-RU" sz="6000" dirty="0" smtClean="0">
                <a:latin typeface="InputMono" panose="02000509020000090004" pitchFamily="49" charset="0"/>
              </a:rPr>
              <a:t> </a:t>
            </a:r>
            <a:r>
              <a:rPr lang="en-US" sz="6000" dirty="0" smtClean="0">
                <a:solidFill>
                  <a:schemeClr val="bg2"/>
                </a:solidFill>
                <a:latin typeface="InputMono" panose="02000509020000090004" pitchFamily="49" charset="0"/>
              </a:rPr>
              <a:t>nonce-&lt;base64&gt;</a:t>
            </a:r>
            <a:r>
              <a:rPr lang="en-US" sz="6000" dirty="0" smtClean="0">
                <a:latin typeface="InputMono" panose="02000509020000090004" pitchFamily="49" charset="0"/>
              </a:rPr>
              <a:t>;</a:t>
            </a:r>
            <a:endParaRPr lang="en-US" sz="6000" dirty="0">
              <a:latin typeface="InputMono" panose="0200050902000009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Использование </a:t>
            </a:r>
            <a:r>
              <a:rPr lang="en-US" dirty="0" smtClean="0"/>
              <a:t>nonce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24006" y="766800"/>
            <a:ext cx="23358407" cy="1167480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6000"/>
              <a:buFont typeface="Impact" panose="020B0806030902050204" pitchFamily="34" charset="0"/>
              <a:buChar char="▌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30000"/>
              <a:buFont typeface="YandexSansText-Light" charset="0"/>
              <a:buChar char="›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000" dirty="0" smtClean="0">
                <a:latin typeface="InputMono" pitchFamily="49" charset="0"/>
              </a:rPr>
              <a:t>&lt;script </a:t>
            </a:r>
            <a:r>
              <a:rPr lang="en-US" sz="6000" dirty="0" smtClean="0">
                <a:solidFill>
                  <a:schemeClr val="bg2"/>
                </a:solidFill>
                <a:latin typeface="InputMono" pitchFamily="49" charset="0"/>
              </a:rPr>
              <a:t>nonce</a:t>
            </a:r>
            <a:r>
              <a:rPr lang="en-US" sz="6000" dirty="0" smtClean="0">
                <a:latin typeface="InputMono" pitchFamily="49" charset="0"/>
              </a:rPr>
              <a:t>="..."&gt;&lt;/script&gt;</a:t>
            </a:r>
          </a:p>
          <a:p>
            <a:pPr>
              <a:lnSpc>
                <a:spcPct val="150000"/>
              </a:lnSpc>
            </a:pPr>
            <a:r>
              <a:rPr lang="en-US" sz="6000" dirty="0" smtClean="0">
                <a:latin typeface="InputMono" pitchFamily="49" charset="0"/>
              </a:rPr>
              <a:t>&lt;style </a:t>
            </a:r>
            <a:r>
              <a:rPr lang="en-US" sz="6000" dirty="0" smtClean="0">
                <a:solidFill>
                  <a:schemeClr val="bg2"/>
                </a:solidFill>
                <a:latin typeface="InputMono" pitchFamily="49" charset="0"/>
              </a:rPr>
              <a:t>nonce</a:t>
            </a:r>
            <a:r>
              <a:rPr lang="en-US" sz="6000" dirty="0" smtClean="0">
                <a:latin typeface="InputMono" pitchFamily="49" charset="0"/>
              </a:rPr>
              <a:t>="..."&gt;&lt;/style&gt;</a:t>
            </a:r>
          </a:p>
        </p:txBody>
      </p:sp>
    </p:spTree>
    <p:extLst>
      <p:ext uri="{BB962C8B-B14F-4D97-AF65-F5344CB8AC3E}">
        <p14:creationId xmlns:p14="http://schemas.microsoft.com/office/powerpoint/2010/main" xmlns="" val="989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24006" y="766800"/>
            <a:ext cx="23358407" cy="1167480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6000"/>
              <a:buFont typeface="Impact" panose="020B0806030902050204" pitchFamily="34" charset="0"/>
              <a:buChar char="▌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30000"/>
              <a:buFont typeface="YandexSansText-Light" charset="0"/>
              <a:buChar char="›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000" dirty="0" smtClean="0">
                <a:latin typeface="InputMono" pitchFamily="49" charset="0"/>
              </a:rPr>
              <a:t>connect-</a:t>
            </a:r>
            <a:r>
              <a:rPr lang="en-US" sz="6000" dirty="0" err="1" smtClean="0">
                <a:latin typeface="InputMono" pitchFamily="49" charset="0"/>
              </a:rPr>
              <a:t>src</a:t>
            </a:r>
            <a:r>
              <a:rPr lang="en-US" sz="6000" dirty="0" smtClean="0">
                <a:latin typeface="InputMono" pitchFamily="49" charset="0"/>
              </a:rPr>
              <a:t> ...;</a:t>
            </a:r>
            <a:endParaRPr lang="ru-RU" sz="6000" dirty="0" smtClean="0">
              <a:latin typeface="InputMono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  <a:t>// fetch, </a:t>
            </a:r>
            <a:r>
              <a:rPr lang="en-US" sz="6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  <a:t>WebSocket</a:t>
            </a:r>
            <a:r>
              <a:rPr lang="en-US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  <a:t>, </a:t>
            </a:r>
            <a:r>
              <a:rPr lang="en-US" sz="6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  <a:t>EventSource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  <a:latin typeface="Input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24006" y="766800"/>
            <a:ext cx="9644399" cy="1167480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6000"/>
              <a:buFont typeface="Impact" panose="020B0806030902050204" pitchFamily="34" charset="0"/>
              <a:buChar char="▌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30000"/>
              <a:buFont typeface="YandexSansText-Light" charset="0"/>
              <a:buChar char="›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6000" dirty="0" smtClean="0">
                <a:latin typeface="InputMono" pitchFamily="49" charset="0"/>
              </a:rPr>
              <a:t>JSONP</a:t>
            </a:r>
          </a:p>
          <a:p>
            <a:pPr algn="ctr">
              <a:lnSpc>
                <a:spcPct val="150000"/>
              </a:lnSpc>
            </a:pPr>
            <a:r>
              <a:rPr lang="en-US" sz="6000" dirty="0" smtClean="0">
                <a:latin typeface="InputMono" pitchFamily="49" charset="0"/>
              </a:rPr>
              <a:t>script-</a:t>
            </a:r>
            <a:r>
              <a:rPr lang="en-US" sz="6000" dirty="0" err="1" smtClean="0">
                <a:latin typeface="InputMono" pitchFamily="49" charset="0"/>
              </a:rPr>
              <a:t>src</a:t>
            </a:r>
            <a:endParaRPr lang="en-US" sz="6000" dirty="0" smtClean="0">
              <a:latin typeface="InputMono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ru-RU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  <a:t>запрос</a:t>
            </a:r>
            <a:br>
              <a:rPr lang="ru-RU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</a:br>
            <a:r>
              <a:rPr lang="ru-RU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  <a:t>курильщика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698806" y="766800"/>
            <a:ext cx="9136800" cy="1167480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6000"/>
              <a:buFont typeface="Impact" panose="020B0806030902050204" pitchFamily="34" charset="0"/>
              <a:buChar char="▌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30000"/>
              <a:buFont typeface="YandexSansText-Light" charset="0"/>
              <a:buChar char="›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6000" dirty="0" smtClean="0">
                <a:latin typeface="InputMono" pitchFamily="49" charset="0"/>
              </a:rPr>
              <a:t>CORS</a:t>
            </a:r>
            <a:endParaRPr lang="ru-RU" sz="6000" dirty="0" smtClean="0">
              <a:latin typeface="InputMono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en-US" sz="6000" dirty="0" smtClean="0">
                <a:latin typeface="InputMono" pitchFamily="49" charset="0"/>
              </a:rPr>
              <a:t>connect-</a:t>
            </a:r>
            <a:r>
              <a:rPr lang="en-US" sz="6000" dirty="0" err="1" smtClean="0">
                <a:latin typeface="InputMono" pitchFamily="49" charset="0"/>
              </a:rPr>
              <a:t>src</a:t>
            </a:r>
            <a:endParaRPr lang="ru-RU" sz="6000" dirty="0" smtClean="0">
              <a:latin typeface="InputMono" pitchFamily="49" charset="0"/>
            </a:endParaRPr>
          </a:p>
          <a:p>
            <a:pPr algn="ctr">
              <a:lnSpc>
                <a:spcPct val="150000"/>
              </a:lnSpc>
            </a:pPr>
            <a:r>
              <a:rPr lang="ru-RU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  <a:t>запрос</a:t>
            </a:r>
            <a:r>
              <a:rPr lang="ru-RU" sz="600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  <a:t/>
            </a:r>
            <a:br>
              <a:rPr lang="ru-RU" sz="600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</a:br>
            <a:r>
              <a:rPr lang="ru-RU" sz="6000" smtClean="0">
                <a:solidFill>
                  <a:schemeClr val="tx1">
                    <a:lumMod val="50000"/>
                    <a:lumOff val="50000"/>
                  </a:schemeClr>
                </a:solidFill>
                <a:latin typeface="InputMono" pitchFamily="49" charset="0"/>
              </a:rPr>
              <a:t>здорового человека</a:t>
            </a:r>
            <a:endParaRPr lang="en-US" sz="6000" dirty="0" smtClean="0">
              <a:solidFill>
                <a:schemeClr val="tx1">
                  <a:lumMod val="50000"/>
                  <a:lumOff val="50000"/>
                </a:schemeClr>
              </a:solidFill>
              <a:latin typeface="Input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483"/>
            <a:ext cx="24384000" cy="1369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сформировать список?</a:t>
            </a: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Yandex Sans Text Regular" pitchFamily="2" charset="-52"/>
              </a:rPr>
              <a:t>Настройка </a:t>
            </a:r>
            <a:r>
              <a:rPr lang="en-US" dirty="0" smtClean="0">
                <a:latin typeface="Yandex Sans Text Regular" pitchFamily="2" charset="-52"/>
              </a:rPr>
              <a:t>CSP </a:t>
            </a:r>
            <a:r>
              <a:rPr lang="ru-RU" dirty="0" smtClean="0">
                <a:latin typeface="Yandex Sans Text Regular" pitchFamily="2" charset="-52"/>
              </a:rPr>
              <a:t>в Конструкторе </a:t>
            </a:r>
            <a:r>
              <a:rPr lang="ru-RU" dirty="0" err="1" smtClean="0">
                <a:latin typeface="Yandex Sans Text Regular" pitchFamily="2" charset="-52"/>
              </a:rPr>
              <a:t>Яндекс.Карт</a:t>
            </a:r>
            <a:endParaRPr lang="ru-RU" dirty="0">
              <a:latin typeface="Yandex Sans Text Regular" pitchFamily="2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15864" y="5777924"/>
            <a:ext cx="4550684" cy="1706507"/>
          </a:xfrm>
          <a:prstGeom prst="roundRect">
            <a:avLst>
              <a:gd name="adj" fmla="val 6923"/>
            </a:avLst>
          </a:prstGeom>
          <a:solidFill>
            <a:schemeClr val="tx2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089" tIns="361627" rIns="153089" bIns="361627" rtlCol="0" anchor="ctr"/>
          <a:lstStyle/>
          <a:p>
            <a:pPr algn="ctr"/>
            <a:r>
              <a:rPr lang="ru-RU" sz="3400" dirty="0" smtClean="0">
                <a:ln w="0"/>
                <a:solidFill>
                  <a:schemeClr val="tx1"/>
                </a:solidFill>
                <a:latin typeface="Yandex Sans Text Regular" pitchFamily="2" charset="-52"/>
              </a:rPr>
              <a:t>Конструктор </a:t>
            </a:r>
            <a:r>
              <a:rPr lang="ru-RU" sz="3400" dirty="0" err="1" smtClean="0">
                <a:ln w="0"/>
                <a:solidFill>
                  <a:schemeClr val="tx1"/>
                </a:solidFill>
                <a:latin typeface="Yandex Sans Text Regular" pitchFamily="2" charset="-52"/>
              </a:rPr>
              <a:t>Яндекс.Карт</a:t>
            </a:r>
            <a:endParaRPr lang="ru-RU" sz="3400" dirty="0">
              <a:ln w="0"/>
              <a:solidFill>
                <a:schemeClr val="tx1"/>
              </a:solidFill>
              <a:latin typeface="Yandex Sans Text Regular" pitchFamily="2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58673" y="1796075"/>
            <a:ext cx="4550684" cy="1706507"/>
          </a:xfrm>
          <a:prstGeom prst="roundRect">
            <a:avLst>
              <a:gd name="adj" fmla="val 692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089" tIns="361627" rIns="153089" bIns="361627" rtlCol="0" anchor="ctr"/>
          <a:lstStyle/>
          <a:p>
            <a:pPr algn="ctr"/>
            <a:r>
              <a:rPr lang="en-US" sz="3400" b="1" dirty="0" smtClean="0">
                <a:ln w="0"/>
                <a:solidFill>
                  <a:schemeClr val="tx1"/>
                </a:solidFill>
                <a:latin typeface="Yandex Sans Text Regular" pitchFamily="2" charset="-52"/>
              </a:rPr>
              <a:t>API </a:t>
            </a:r>
            <a:r>
              <a:rPr lang="ru-RU" sz="3400" b="1" dirty="0" smtClean="0">
                <a:ln w="0"/>
                <a:solidFill>
                  <a:schemeClr val="tx1"/>
                </a:solidFill>
                <a:latin typeface="Yandex Sans Text Regular" pitchFamily="2" charset="-52"/>
              </a:rPr>
              <a:t>Карт</a:t>
            </a:r>
            <a:r>
              <a:rPr lang="ru-RU" sz="3400" dirty="0" smtClean="0">
                <a:ln w="0"/>
                <a:solidFill>
                  <a:schemeClr val="tx1"/>
                </a:solidFill>
                <a:latin typeface="Yandex Sans Text Regular" pitchFamily="2" charset="-52"/>
              </a:rPr>
              <a:t/>
            </a:r>
            <a:br>
              <a:rPr lang="ru-RU" sz="3400" dirty="0" smtClean="0">
                <a:ln w="0"/>
                <a:solidFill>
                  <a:schemeClr val="tx1"/>
                </a:solidFill>
                <a:latin typeface="Yandex Sans Text Regular" pitchFamily="2" charset="-52"/>
              </a:rPr>
            </a:br>
            <a:r>
              <a:rPr lang="ru-RU" sz="3400" dirty="0" smtClean="0">
                <a:ln w="0"/>
                <a:solidFill>
                  <a:schemeClr val="tx1"/>
                </a:solidFill>
                <a:latin typeface="Yandex Sans Text Regular" pitchFamily="2" charset="-52"/>
              </a:rPr>
              <a:t>Набор </a:t>
            </a:r>
            <a:r>
              <a:rPr lang="en-US" sz="3400" dirty="0" smtClean="0">
                <a:ln w="0"/>
                <a:solidFill>
                  <a:schemeClr val="tx1"/>
                </a:solidFill>
                <a:latin typeface="Yandex Sans Text Regular" pitchFamily="2" charset="-52"/>
              </a:rPr>
              <a:t>CSP </a:t>
            </a:r>
            <a:r>
              <a:rPr lang="ru-RU" sz="3400" dirty="0" smtClean="0">
                <a:ln w="0"/>
                <a:solidFill>
                  <a:schemeClr val="tx1"/>
                </a:solidFill>
                <a:latin typeface="Yandex Sans Text Regular" pitchFamily="2" charset="-52"/>
              </a:rPr>
              <a:t>правил</a:t>
            </a:r>
            <a:endParaRPr lang="ru-RU" sz="3400" dirty="0">
              <a:ln w="0"/>
              <a:solidFill>
                <a:schemeClr val="tx1"/>
              </a:solidFill>
              <a:latin typeface="Yandex Sans Text Regular" pitchFamily="2" charset="-52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6173055" y="1796075"/>
            <a:ext cx="4550684" cy="1706507"/>
          </a:xfrm>
          <a:prstGeom prst="roundRect">
            <a:avLst>
              <a:gd name="adj" fmla="val 692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089" tIns="361627" rIns="153089" bIns="361627" rtlCol="0" anchor="ctr"/>
          <a:lstStyle/>
          <a:p>
            <a:pPr algn="ctr"/>
            <a:r>
              <a:rPr lang="ru-RU" sz="3400" b="1" dirty="0" smtClean="0">
                <a:ln w="0"/>
                <a:solidFill>
                  <a:schemeClr val="tx1"/>
                </a:solidFill>
                <a:latin typeface="Yandex Sans Text Regular" pitchFamily="2" charset="-52"/>
              </a:rPr>
              <a:t>Метрика</a:t>
            </a:r>
          </a:p>
          <a:p>
            <a:pPr algn="ctr"/>
            <a:r>
              <a:rPr lang="ru-RU" sz="3400" dirty="0" smtClean="0">
                <a:ln w="0"/>
                <a:solidFill>
                  <a:schemeClr val="tx1"/>
                </a:solidFill>
                <a:latin typeface="Yandex Sans Text Regular" pitchFamily="2" charset="-52"/>
              </a:rPr>
              <a:t>Набор </a:t>
            </a:r>
            <a:r>
              <a:rPr lang="en-US" sz="3400" dirty="0" smtClean="0">
                <a:ln w="0"/>
                <a:solidFill>
                  <a:schemeClr val="tx1"/>
                </a:solidFill>
                <a:latin typeface="Yandex Sans Text Regular" pitchFamily="2" charset="-52"/>
              </a:rPr>
              <a:t>CSP </a:t>
            </a:r>
            <a:r>
              <a:rPr lang="ru-RU" sz="3400" dirty="0" smtClean="0">
                <a:ln w="0"/>
                <a:solidFill>
                  <a:schemeClr val="tx1"/>
                </a:solidFill>
                <a:latin typeface="Yandex Sans Text Regular" pitchFamily="2" charset="-52"/>
              </a:rPr>
              <a:t>правил</a:t>
            </a:r>
            <a:endParaRPr lang="ru-RU" sz="3400" dirty="0">
              <a:ln w="0"/>
              <a:solidFill>
                <a:schemeClr val="tx1"/>
              </a:solidFill>
              <a:latin typeface="Yandex Sans Text Regular" pitchFamily="2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173055" y="9190937"/>
            <a:ext cx="4550684" cy="1706507"/>
          </a:xfrm>
          <a:prstGeom prst="roundRect">
            <a:avLst>
              <a:gd name="adj" fmla="val 692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089" tIns="361627" rIns="153089" bIns="361627" rtlCol="0" anchor="ctr"/>
          <a:lstStyle/>
          <a:p>
            <a:pPr algn="ctr"/>
            <a:r>
              <a:rPr lang="en-US" sz="3400" b="1" dirty="0" smtClean="0">
                <a:ln w="0"/>
                <a:solidFill>
                  <a:schemeClr val="tx1"/>
                </a:solidFill>
                <a:latin typeface="Yandex Sans Text Regular" pitchFamily="2" charset="-52"/>
              </a:rPr>
              <a:t>HTML2Canvas</a:t>
            </a:r>
          </a:p>
          <a:p>
            <a:pPr algn="ctr"/>
            <a:r>
              <a:rPr lang="ru-RU" sz="3400" dirty="0" smtClean="0">
                <a:ln w="0"/>
                <a:solidFill>
                  <a:schemeClr val="tx1"/>
                </a:solidFill>
                <a:latin typeface="Yandex Sans Text Regular" pitchFamily="2" charset="-52"/>
              </a:rPr>
              <a:t>Отсутствие </a:t>
            </a:r>
            <a:r>
              <a:rPr lang="en-US" sz="3400" dirty="0" smtClean="0">
                <a:ln w="0"/>
                <a:solidFill>
                  <a:schemeClr val="tx1"/>
                </a:solidFill>
                <a:latin typeface="Yandex Sans Text Regular" pitchFamily="2" charset="-52"/>
              </a:rPr>
              <a:t>CSP</a:t>
            </a:r>
            <a:endParaRPr lang="ru-RU" sz="3400" dirty="0">
              <a:ln w="0"/>
              <a:solidFill>
                <a:schemeClr val="tx1"/>
              </a:solidFill>
              <a:latin typeface="Yandex Sans Text Regular" pitchFamily="2" charset="-52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58673" y="9190937"/>
            <a:ext cx="4550684" cy="1706507"/>
          </a:xfrm>
          <a:prstGeom prst="roundRect">
            <a:avLst>
              <a:gd name="adj" fmla="val 6923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089" tIns="361627" rIns="153089" bIns="361627" rtlCol="0" anchor="ctr"/>
          <a:lstStyle/>
          <a:p>
            <a:pPr algn="ctr"/>
            <a:r>
              <a:rPr lang="en-US" sz="3400" b="1" dirty="0" err="1" smtClean="0">
                <a:ln w="0"/>
                <a:solidFill>
                  <a:schemeClr val="tx1"/>
                </a:solidFill>
                <a:latin typeface="Yandex Sans Text Regular" pitchFamily="2" charset="-52"/>
              </a:rPr>
              <a:t>i-bem</a:t>
            </a:r>
            <a:endParaRPr lang="ru-RU" sz="3400" b="1" dirty="0" smtClean="0">
              <a:ln w="0"/>
              <a:solidFill>
                <a:schemeClr val="tx1"/>
              </a:solidFill>
              <a:latin typeface="Yandex Sans Text Regular" pitchFamily="2" charset="-52"/>
            </a:endParaRPr>
          </a:p>
          <a:p>
            <a:pPr algn="ctr"/>
            <a:r>
              <a:rPr lang="ru-RU" sz="3400" dirty="0" smtClean="0">
                <a:ln w="0"/>
                <a:solidFill>
                  <a:schemeClr val="tx1"/>
                </a:solidFill>
                <a:latin typeface="Yandex Sans Text Regular" pitchFamily="2" charset="-52"/>
              </a:rPr>
              <a:t>Передача </a:t>
            </a:r>
            <a:r>
              <a:rPr lang="en-US" sz="3400" dirty="0" smtClean="0">
                <a:ln w="0"/>
                <a:solidFill>
                  <a:schemeClr val="tx1"/>
                </a:solidFill>
                <a:latin typeface="Yandex Sans Text Regular" pitchFamily="2" charset="-52"/>
              </a:rPr>
              <a:t>nonce</a:t>
            </a:r>
            <a:endParaRPr lang="ru-RU" sz="3400" dirty="0">
              <a:ln w="0"/>
              <a:solidFill>
                <a:schemeClr val="tx1"/>
              </a:solidFill>
              <a:latin typeface="Yandex Sans Text Regular" pitchFamily="2" charset="-52"/>
            </a:endParaRPr>
          </a:p>
        </p:txBody>
      </p:sp>
      <p:cxnSp>
        <p:nvCxnSpPr>
          <p:cNvPr id="14" name="Shape 13"/>
          <p:cNvCxnSpPr>
            <a:stCxn id="10" idx="3"/>
            <a:endCxn id="9" idx="0"/>
          </p:cNvCxnSpPr>
          <p:nvPr/>
        </p:nvCxnSpPr>
        <p:spPr>
          <a:xfrm>
            <a:off x="8209357" y="2649329"/>
            <a:ext cx="3981849" cy="3128595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8"/>
          <p:cNvCxnSpPr>
            <a:stCxn id="13" idx="3"/>
            <a:endCxn id="9" idx="2"/>
          </p:cNvCxnSpPr>
          <p:nvPr/>
        </p:nvCxnSpPr>
        <p:spPr>
          <a:xfrm flipV="1">
            <a:off x="8209357" y="7484431"/>
            <a:ext cx="3981849" cy="255976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21"/>
          <p:cNvCxnSpPr>
            <a:stCxn id="11" idx="1"/>
            <a:endCxn id="9" idx="0"/>
          </p:cNvCxnSpPr>
          <p:nvPr/>
        </p:nvCxnSpPr>
        <p:spPr>
          <a:xfrm rot="10800000" flipV="1">
            <a:off x="12191207" y="2649328"/>
            <a:ext cx="3981849" cy="3128595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27"/>
          <p:cNvCxnSpPr>
            <a:stCxn id="12" idx="1"/>
            <a:endCxn id="9" idx="2"/>
          </p:cNvCxnSpPr>
          <p:nvPr/>
        </p:nvCxnSpPr>
        <p:spPr>
          <a:xfrm rot="10800000">
            <a:off x="12191206" y="7484430"/>
            <a:ext cx="3981849" cy="255976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report-</a:t>
            </a:r>
            <a:r>
              <a:rPr lang="en-US" dirty="0" err="1" smtClean="0"/>
              <a:t>uri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24007" y="766800"/>
            <a:ext cx="23358407" cy="1167480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6000"/>
              <a:buFont typeface="Impact" panose="020B0806030902050204" pitchFamily="34" charset="0"/>
              <a:buChar char="▌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30000"/>
              <a:buFont typeface="YandexSansText-Light" charset="0"/>
              <a:buChar char="›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000" dirty="0" smtClean="0">
                <a:solidFill>
                  <a:srgbClr val="FF0000"/>
                </a:solidFill>
                <a:latin typeface="InputMono" panose="02000509020000090004" pitchFamily="49" charset="0"/>
              </a:rPr>
              <a:t>report-</a:t>
            </a:r>
            <a:r>
              <a:rPr lang="en-US" sz="6000" dirty="0" err="1" smtClean="0">
                <a:solidFill>
                  <a:srgbClr val="FF0000"/>
                </a:solidFill>
                <a:latin typeface="InputMono" panose="02000509020000090004" pitchFamily="49" charset="0"/>
              </a:rPr>
              <a:t>uri</a:t>
            </a:r>
            <a:r>
              <a:rPr lang="en-US" sz="6000" dirty="0" smtClean="0">
                <a:latin typeface="InputMono" panose="02000509020000090004" pitchFamily="49" charset="0"/>
              </a:rPr>
              <a:t> https://site.ru </a:t>
            </a:r>
            <a:endParaRPr lang="en-US" sz="6000" dirty="0">
              <a:latin typeface="InputMono" panose="020005090200000900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92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 smtClean="0"/>
              <a:t>report-</a:t>
            </a:r>
            <a:r>
              <a:rPr lang="en-US" dirty="0" err="1" smtClean="0"/>
              <a:t>uri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184" y="3055938"/>
            <a:ext cx="22225223" cy="9121774"/>
          </a:xfrm>
        </p:spPr>
        <p:txBody>
          <a:bodyPr/>
          <a:lstStyle/>
          <a:p>
            <a:r>
              <a:rPr lang="ru-RU" dirty="0" smtClean="0"/>
              <a:t>Отправка отчета о нарушении </a:t>
            </a:r>
            <a:r>
              <a:rPr lang="en-US" dirty="0" smtClean="0"/>
              <a:t>CSP</a:t>
            </a:r>
          </a:p>
          <a:p>
            <a:endParaRPr lang="en-US" dirty="0" smtClean="0"/>
          </a:p>
          <a:p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7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 smtClean="0"/>
              <a:t>report-</a:t>
            </a:r>
            <a:r>
              <a:rPr lang="en-US" dirty="0" err="1" smtClean="0"/>
              <a:t>uri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184" y="3055938"/>
            <a:ext cx="22225223" cy="9121774"/>
          </a:xfrm>
        </p:spPr>
        <p:txBody>
          <a:bodyPr/>
          <a:lstStyle/>
          <a:p>
            <a:r>
              <a:rPr lang="ru-RU" dirty="0" smtClean="0"/>
              <a:t>Отправка отчета о нарушении </a:t>
            </a:r>
            <a:r>
              <a:rPr lang="en-US" dirty="0" smtClean="0"/>
              <a:t>CSP</a:t>
            </a:r>
          </a:p>
          <a:p>
            <a:r>
              <a:rPr lang="en-US" dirty="0" smtClean="0"/>
              <a:t>Content-Security-Policy-Report-Only</a:t>
            </a:r>
          </a:p>
          <a:p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7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en-US" dirty="0" smtClean="0"/>
              <a:t>report-</a:t>
            </a:r>
            <a:r>
              <a:rPr lang="en-US" dirty="0" err="1" smtClean="0"/>
              <a:t>uri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184" y="3055938"/>
            <a:ext cx="22225223" cy="9121774"/>
          </a:xfrm>
        </p:spPr>
        <p:txBody>
          <a:bodyPr/>
          <a:lstStyle/>
          <a:p>
            <a:r>
              <a:rPr lang="ru-RU" dirty="0" smtClean="0"/>
              <a:t>Отправка отчета о нарушении </a:t>
            </a:r>
            <a:r>
              <a:rPr lang="en-US" dirty="0" smtClean="0"/>
              <a:t>CSP</a:t>
            </a:r>
          </a:p>
          <a:p>
            <a:r>
              <a:rPr lang="en-US" dirty="0" smtClean="0"/>
              <a:t>Content-Security-Policy-Report-Only</a:t>
            </a:r>
          </a:p>
          <a:p>
            <a:r>
              <a:rPr lang="en-US" dirty="0" smtClean="0"/>
              <a:t>r</a:t>
            </a:r>
            <a:r>
              <a:rPr lang="en-US" dirty="0" smtClean="0"/>
              <a:t>eport-to</a:t>
            </a: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7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Странный </a:t>
            </a:r>
            <a:r>
              <a:rPr lang="ru-RU" dirty="0" err="1" smtClean="0"/>
              <a:t>баг</a:t>
            </a:r>
            <a:r>
              <a:rPr lang="ru-RU" dirty="0" smtClean="0"/>
              <a:t> в </a:t>
            </a:r>
            <a:r>
              <a:rPr lang="en-US" dirty="0" smtClean="0"/>
              <a:t>SVG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24007" y="766800"/>
            <a:ext cx="23358407" cy="1167480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6000"/>
              <a:buFont typeface="Impact" panose="020B0806030902050204" pitchFamily="34" charset="0"/>
              <a:buChar char="▌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30000"/>
              <a:buFont typeface="YandexSansText-Light" charset="0"/>
              <a:buChar char="›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000" dirty="0" smtClean="0">
                <a:latin typeface="InputMono" pitchFamily="49" charset="0"/>
              </a:rPr>
              <a:t>&lt;</a:t>
            </a:r>
            <a:r>
              <a:rPr lang="en-US" sz="6000" dirty="0" err="1" smtClean="0">
                <a:latin typeface="InputMono" pitchFamily="49" charset="0"/>
              </a:rPr>
              <a:t>svg</a:t>
            </a:r>
            <a:r>
              <a:rPr lang="en-US" sz="6000" dirty="0" smtClean="0">
                <a:latin typeface="InputMono" pitchFamily="49" charset="0"/>
              </a:rPr>
              <a:t> </a:t>
            </a:r>
            <a:r>
              <a:rPr lang="en-US" sz="6000" dirty="0" err="1" smtClean="0">
                <a:latin typeface="InputMono" pitchFamily="49" charset="0"/>
              </a:rPr>
              <a:t>xmlns</a:t>
            </a:r>
            <a:r>
              <a:rPr lang="en-US" sz="6000" dirty="0" smtClean="0">
                <a:latin typeface="InputMono" pitchFamily="49" charset="0"/>
              </a:rPr>
              <a:t>="http://www.w3.org/2000/svg"&gt;</a:t>
            </a:r>
            <a:br>
              <a:rPr lang="en-US" sz="6000" dirty="0" smtClean="0">
                <a:latin typeface="InputMono" pitchFamily="49" charset="0"/>
              </a:rPr>
            </a:br>
            <a:r>
              <a:rPr lang="en-US" sz="6000" dirty="0" smtClean="0">
                <a:latin typeface="InputMono" pitchFamily="49" charset="0"/>
              </a:rPr>
              <a:t>	&lt;</a:t>
            </a:r>
            <a:r>
              <a:rPr lang="en-US" sz="6000" dirty="0" err="1" smtClean="0">
                <a:latin typeface="InputMono" pitchFamily="49" charset="0"/>
              </a:rPr>
              <a:t>rect</a:t>
            </a:r>
            <a:r>
              <a:rPr lang="en-US" sz="6000" dirty="0" smtClean="0">
                <a:latin typeface="InputMono" pitchFamily="49" charset="0"/>
              </a:rPr>
              <a:t> style=</a:t>
            </a:r>
            <a:r>
              <a:rPr lang="en-US" sz="6000" dirty="0" smtClean="0">
                <a:solidFill>
                  <a:srgbClr val="FF0000"/>
                </a:solidFill>
                <a:latin typeface="InputMono" pitchFamily="49" charset="0"/>
              </a:rPr>
              <a:t>" ... "</a:t>
            </a:r>
            <a:r>
              <a:rPr lang="en-US" sz="6000" dirty="0" smtClean="0">
                <a:latin typeface="InputMono" pitchFamily="49" charset="0"/>
              </a:rPr>
              <a:t> height="10" width="10" x="10" y="10" /&gt;</a:t>
            </a:r>
            <a:br>
              <a:rPr lang="en-US" sz="6000" dirty="0" smtClean="0">
                <a:latin typeface="InputMono" pitchFamily="49" charset="0"/>
              </a:rPr>
            </a:br>
            <a:r>
              <a:rPr lang="en-US" sz="6000" dirty="0" smtClean="0">
                <a:latin typeface="InputMono" pitchFamily="49" charset="0"/>
              </a:rPr>
              <a:t>	&lt;/</a:t>
            </a:r>
            <a:r>
              <a:rPr lang="en-US" sz="6000" dirty="0" err="1" smtClean="0">
                <a:latin typeface="InputMono" pitchFamily="49" charset="0"/>
              </a:rPr>
              <a:t>svg</a:t>
            </a:r>
            <a:r>
              <a:rPr lang="en-US" sz="6000" dirty="0" smtClean="0">
                <a:latin typeface="InputMono" pitchFamily="49" charset="0"/>
              </a:rPr>
              <a:t>&gt;</a:t>
            </a:r>
            <a:endParaRPr lang="en-US" sz="6000" dirty="0">
              <a:latin typeface="InputMono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78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тестировать?</a:t>
            </a: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24006" y="766800"/>
            <a:ext cx="23358407" cy="11674800"/>
          </a:xfrm>
          <a:prstGeom prst="rect">
            <a:avLst/>
          </a:prstGeom>
        </p:spPr>
        <p:txBody>
          <a:bodyPr anchor="ctr"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6000"/>
              <a:buFont typeface="Impact" panose="020B0806030902050204" pitchFamily="34" charset="0"/>
              <a:buChar char="▌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30000"/>
              <a:buFont typeface="YandexSansText-Light" charset="0"/>
              <a:buChar char="›"/>
              <a:defRPr sz="480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512000" indent="-792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Font typeface="+mj-lt"/>
              <a:buAutoNum type="arabicPeriod"/>
              <a:defRPr sz="480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6000" dirty="0" smtClean="0">
                <a:latin typeface="InputMono" panose="02000509020000090004" pitchFamily="49" charset="0"/>
              </a:rPr>
              <a:t>&lt;</a:t>
            </a:r>
            <a:r>
              <a:rPr lang="en-US" sz="6000" dirty="0" smtClean="0">
                <a:solidFill>
                  <a:srgbClr val="FF0000"/>
                </a:solidFill>
                <a:latin typeface="InputMono" panose="02000509020000090004" pitchFamily="49" charset="0"/>
              </a:rPr>
              <a:t>meta</a:t>
            </a:r>
            <a:r>
              <a:rPr lang="en-US" sz="6000" dirty="0" smtClean="0">
                <a:latin typeface="InputMono" panose="02000509020000090004" pitchFamily="49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InputMono" panose="02000509020000090004" pitchFamily="49" charset="0"/>
              </a:rPr>
              <a:t>http-equiv</a:t>
            </a:r>
            <a:r>
              <a:rPr lang="en-US" sz="6000" dirty="0" smtClean="0">
                <a:latin typeface="InputMono" panose="02000509020000090004" pitchFamily="49" charset="0"/>
              </a:rPr>
              <a:t>="Content-Security-Policy" content=" ... " /&gt;</a:t>
            </a:r>
            <a:endParaRPr lang="en-US" sz="6000" dirty="0">
              <a:latin typeface="InputMono" panose="0200050902000009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788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latin typeface="Yandex Sans Text Regular" pitchFamily="2" charset="-52"/>
              </a:rPr>
              <a:t>CSP Tester</a:t>
            </a:r>
            <a:endParaRPr lang="ru-RU" dirty="0">
              <a:latin typeface="Yandex Sans Text Regular" pitchFamily="2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49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3612" y="845578"/>
            <a:ext cx="18275188" cy="11596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Yandex Sans Text Regular" pitchFamily="2" charset="-52"/>
              </a:rPr>
              <a:t>Источники </a:t>
            </a:r>
            <a:r>
              <a:rPr lang="ru-RU" dirty="0" err="1" smtClean="0">
                <a:latin typeface="Yandex Sans Text Regular" pitchFamily="2" charset="-52"/>
              </a:rPr>
              <a:t>контента</a:t>
            </a:r>
            <a:endParaRPr lang="ru-RU" dirty="0">
              <a:latin typeface="Yandex Sans Text Regular" pitchFamily="2" charset="-52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5</a:t>
            </a:fld>
            <a:endParaRPr lang="ru-RU"/>
          </a:p>
        </p:txBody>
      </p:sp>
      <p:grpSp>
        <p:nvGrpSpPr>
          <p:cNvPr id="6" name="Группа 21"/>
          <p:cNvGrpSpPr/>
          <p:nvPr/>
        </p:nvGrpSpPr>
        <p:grpSpPr>
          <a:xfrm>
            <a:off x="3658673" y="1782000"/>
            <a:ext cx="17065066" cy="9197152"/>
            <a:chOff x="4069606" y="3799840"/>
            <a:chExt cx="15228000" cy="8207073"/>
          </a:xfrm>
        </p:grpSpPr>
        <p:grpSp>
          <p:nvGrpSpPr>
            <p:cNvPr id="7" name="Группа 54"/>
            <p:cNvGrpSpPr/>
            <p:nvPr/>
          </p:nvGrpSpPr>
          <p:grpSpPr>
            <a:xfrm>
              <a:off x="4069606" y="3812400"/>
              <a:ext cx="15228000" cy="8121600"/>
              <a:chOff x="1531606" y="3812400"/>
              <a:chExt cx="15228000" cy="812160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7115206" y="7365600"/>
                <a:ext cx="4060800" cy="1522800"/>
              </a:xfrm>
              <a:prstGeom prst="roundRect">
                <a:avLst>
                  <a:gd name="adj" fmla="val 6923"/>
                </a:avLst>
              </a:prstGeom>
              <a:solidFill>
                <a:schemeClr val="tx2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53089" tIns="361627" rIns="153089" bIns="361627" rtlCol="0" anchor="ctr"/>
              <a:lstStyle/>
              <a:p>
                <a:pPr algn="ctr"/>
                <a:r>
                  <a:rPr lang="en-US" sz="3400" dirty="0" smtClean="0">
                    <a:ln w="0"/>
                    <a:solidFill>
                      <a:schemeClr val="tx1"/>
                    </a:solidFill>
                    <a:latin typeface="Yandex Sans Text Regular" pitchFamily="2" charset="-52"/>
                  </a:rPr>
                  <a:t>You Site</a:t>
                </a:r>
                <a:endParaRPr lang="ru-RU" sz="3400" dirty="0" smtClean="0">
                  <a:ln w="0"/>
                  <a:solidFill>
                    <a:schemeClr val="tx1"/>
                  </a:solidFill>
                  <a:latin typeface="Yandex Sans Text Regular" pitchFamily="2" charset="-52"/>
                </a:endParaRPr>
              </a:p>
            </p:txBody>
          </p:sp>
          <p:sp>
            <p:nvSpPr>
              <p:cNvPr id="10" name="Скругленный прямоугольник 9"/>
              <p:cNvSpPr/>
              <p:nvPr/>
            </p:nvSpPr>
            <p:spPr>
              <a:xfrm>
                <a:off x="1531606" y="3812400"/>
                <a:ext cx="4060800" cy="1522800"/>
              </a:xfrm>
              <a:prstGeom prst="roundRect">
                <a:avLst>
                  <a:gd name="adj" fmla="val 6923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53089" tIns="361627" rIns="153089" bIns="361627" rtlCol="0" anchor="ctr"/>
              <a:lstStyle/>
              <a:p>
                <a:pPr algn="ctr"/>
                <a:r>
                  <a:rPr lang="en-US" sz="3400" dirty="0" smtClean="0">
                    <a:ln w="0"/>
                    <a:solidFill>
                      <a:schemeClr val="tx1"/>
                    </a:solidFill>
                    <a:latin typeface="Yandex Sans Text Regular" pitchFamily="2" charset="-52"/>
                  </a:rPr>
                  <a:t>Source 1</a:t>
                </a:r>
                <a:endParaRPr lang="ru-RU" sz="3400" dirty="0">
                  <a:ln w="0"/>
                  <a:solidFill>
                    <a:schemeClr val="tx1"/>
                  </a:solidFill>
                  <a:latin typeface="Yandex Sans Text Regular" pitchFamily="2" charset="-52"/>
                </a:endParaRPr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12698806" y="3812400"/>
                <a:ext cx="4060800" cy="1522800"/>
              </a:xfrm>
              <a:prstGeom prst="roundRect">
                <a:avLst>
                  <a:gd name="adj" fmla="val 6923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53089" tIns="361627" rIns="153089" bIns="361627" rtlCol="0" anchor="ctr"/>
              <a:lstStyle/>
              <a:p>
                <a:pPr algn="ctr"/>
                <a:r>
                  <a:rPr lang="en-US" sz="3400" dirty="0" smtClean="0">
                    <a:ln w="0"/>
                    <a:solidFill>
                      <a:schemeClr val="tx1"/>
                    </a:solidFill>
                    <a:latin typeface="Yandex Sans Text Regular" pitchFamily="2" charset="-52"/>
                  </a:rPr>
                  <a:t>Source 2</a:t>
                </a:r>
                <a:endParaRPr lang="ru-RU" sz="3400" dirty="0">
                  <a:ln w="0"/>
                  <a:solidFill>
                    <a:schemeClr val="tx1"/>
                  </a:solidFill>
                  <a:latin typeface="Yandex Sans Text Regular" pitchFamily="2" charset="-52"/>
                </a:endParaRPr>
              </a:p>
            </p:txBody>
          </p:sp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12698806" y="10411200"/>
                <a:ext cx="4060800" cy="1522800"/>
              </a:xfrm>
              <a:prstGeom prst="roundRect">
                <a:avLst>
                  <a:gd name="adj" fmla="val 6923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53089" tIns="361627" rIns="153089" bIns="361627" rtlCol="0" anchor="ctr"/>
              <a:lstStyle/>
              <a:p>
                <a:pPr algn="ctr"/>
                <a:r>
                  <a:rPr lang="en-US" sz="3400" dirty="0" smtClean="0">
                    <a:ln w="0"/>
                    <a:solidFill>
                      <a:schemeClr val="tx1"/>
                    </a:solidFill>
                    <a:latin typeface="Yandex Sans Text Regular" pitchFamily="2" charset="-52"/>
                  </a:rPr>
                  <a:t>Source 3</a:t>
                </a:r>
                <a:endParaRPr lang="ru-RU" sz="3400" dirty="0">
                  <a:ln w="0"/>
                  <a:solidFill>
                    <a:schemeClr val="tx1"/>
                  </a:solidFill>
                  <a:latin typeface="Yandex Sans Text Regular" pitchFamily="2" charset="-52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1531606" y="10411200"/>
                <a:ext cx="4060800" cy="1522800"/>
              </a:xfrm>
              <a:prstGeom prst="roundRect">
                <a:avLst>
                  <a:gd name="adj" fmla="val 6923"/>
                </a:avLst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53089" tIns="361627" rIns="153089" bIns="361627" rtlCol="0" anchor="ctr"/>
              <a:lstStyle/>
              <a:p>
                <a:pPr algn="ctr"/>
                <a:r>
                  <a:rPr lang="en-US" sz="3400" dirty="0" smtClean="0">
                    <a:ln w="0"/>
                    <a:solidFill>
                      <a:schemeClr val="tx1"/>
                    </a:solidFill>
                    <a:latin typeface="Yandex Sans Text Regular" pitchFamily="2" charset="-52"/>
                  </a:rPr>
                  <a:t>Source 4</a:t>
                </a:r>
                <a:endParaRPr lang="ru-RU" sz="3400" dirty="0">
                  <a:ln w="0"/>
                  <a:solidFill>
                    <a:schemeClr val="tx1"/>
                  </a:solidFill>
                  <a:latin typeface="Yandex Sans Text Regular" pitchFamily="2" charset="-52"/>
                </a:endParaRPr>
              </a:p>
            </p:txBody>
          </p:sp>
          <p:cxnSp>
            <p:nvCxnSpPr>
              <p:cNvPr id="14" name="Shape 13"/>
              <p:cNvCxnSpPr>
                <a:stCxn id="10" idx="3"/>
                <a:endCxn id="9" idx="0"/>
              </p:cNvCxnSpPr>
              <p:nvPr/>
            </p:nvCxnSpPr>
            <p:spPr>
              <a:xfrm>
                <a:off x="5592406" y="4573800"/>
                <a:ext cx="3553200" cy="2791800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Соединительная линия уступом 18"/>
              <p:cNvCxnSpPr>
                <a:stCxn id="13" idx="3"/>
                <a:endCxn id="9" idx="2"/>
              </p:cNvCxnSpPr>
              <p:nvPr/>
            </p:nvCxnSpPr>
            <p:spPr>
              <a:xfrm flipV="1">
                <a:off x="5592406" y="8888400"/>
                <a:ext cx="3553200" cy="2284200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Соединительная линия уступом 21"/>
              <p:cNvCxnSpPr>
                <a:stCxn id="11" idx="1"/>
                <a:endCxn id="9" idx="0"/>
              </p:cNvCxnSpPr>
              <p:nvPr/>
            </p:nvCxnSpPr>
            <p:spPr>
              <a:xfrm rot="10800000" flipV="1">
                <a:off x="9145606" y="4573800"/>
                <a:ext cx="3553200" cy="2791800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Соединительная линия уступом 27"/>
              <p:cNvCxnSpPr>
                <a:stCxn id="12" idx="1"/>
                <a:endCxn id="9" idx="2"/>
              </p:cNvCxnSpPr>
              <p:nvPr/>
            </p:nvCxnSpPr>
            <p:spPr>
              <a:xfrm rot="10800000">
                <a:off x="9145606" y="8888400"/>
                <a:ext cx="3553200" cy="2284200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/>
            <p:cNvSpPr txBox="1"/>
            <p:nvPr/>
          </p:nvSpPr>
          <p:spPr>
            <a:xfrm>
              <a:off x="8272240" y="3799840"/>
              <a:ext cx="3300904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 err="1" smtClean="0">
                  <a:solidFill>
                    <a:schemeClr val="tx1"/>
                  </a:solidFill>
                  <a:latin typeface="Yandex Sans Text Regular" pitchFamily="2" charset="-52"/>
                  <a:cs typeface="Arial" panose="020B0604020202020204" pitchFamily="34" charset="0"/>
                </a:rPr>
                <a:t>css</a:t>
              </a:r>
              <a:r>
                <a:rPr lang="en-US" sz="3400" dirty="0" smtClean="0">
                  <a:solidFill>
                    <a:schemeClr val="tx1"/>
                  </a:solidFill>
                  <a:latin typeface="Yandex Sans Text Regular" pitchFamily="2" charset="-52"/>
                  <a:cs typeface="Arial" panose="020B0604020202020204" pitchFamily="34" charset="0"/>
                </a:rPr>
                <a:t>, </a:t>
              </a:r>
              <a:r>
                <a:rPr lang="en-US" sz="3400" dirty="0" err="1" smtClean="0">
                  <a:solidFill>
                    <a:schemeClr val="tx1"/>
                  </a:solidFill>
                  <a:latin typeface="Yandex Sans Text Regular" pitchFamily="2" charset="-52"/>
                  <a:cs typeface="Arial" panose="020B0604020202020204" pitchFamily="34" charset="0"/>
                </a:rPr>
                <a:t>js</a:t>
              </a:r>
              <a:r>
                <a:rPr lang="en-US" sz="3400" dirty="0" smtClean="0">
                  <a:latin typeface="Yandex Sans Text Regular" pitchFamily="2" charset="-52"/>
                  <a:cs typeface="Arial" panose="020B0604020202020204" pitchFamily="34" charset="0"/>
                </a:rPr>
                <a:t>, </a:t>
              </a:r>
              <a:r>
                <a:rPr lang="en-US" sz="3400" dirty="0" err="1" smtClean="0">
                  <a:latin typeface="Yandex Sans Text Regular" pitchFamily="2" charset="-52"/>
                  <a:cs typeface="Arial" panose="020B0604020202020204" pitchFamily="34" charset="0"/>
                </a:rPr>
                <a:t>ajax</a:t>
              </a:r>
              <a:r>
                <a:rPr lang="en-US" sz="3400" dirty="0" smtClean="0">
                  <a:latin typeface="Yandex Sans Text Regular" pitchFamily="2" charset="-52"/>
                  <a:cs typeface="Arial" panose="020B0604020202020204" pitchFamily="34" charset="0"/>
                </a:rPr>
                <a:t>, </a:t>
              </a:r>
              <a:r>
                <a:rPr lang="en-US" sz="3400" dirty="0" err="1" smtClean="0">
                  <a:latin typeface="Yandex Sans Text Regular" pitchFamily="2" charset="-52"/>
                  <a:cs typeface="Arial" panose="020B0604020202020204" pitchFamily="34" charset="0"/>
                </a:rPr>
                <a:t>img</a:t>
              </a:r>
              <a:endParaRPr lang="ru-RU" sz="3400" dirty="0" err="1" smtClean="0">
                <a:solidFill>
                  <a:schemeClr val="tx1"/>
                </a:solidFill>
                <a:latin typeface="Yandex Sans Text Regular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990400" y="4734560"/>
              <a:ext cx="306526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 dirty="0" err="1" smtClean="0">
                  <a:solidFill>
                    <a:schemeClr val="tx1"/>
                  </a:solidFill>
                  <a:latin typeface="Yandex Sans Text Regular" pitchFamily="2" charset="-52"/>
                  <a:cs typeface="Arial" panose="020B0604020202020204" pitchFamily="34" charset="0"/>
                </a:rPr>
                <a:t>css</a:t>
              </a:r>
              <a:r>
                <a:rPr lang="en-US" sz="3400" dirty="0" smtClean="0">
                  <a:solidFill>
                    <a:schemeClr val="tx1"/>
                  </a:solidFill>
                  <a:latin typeface="Yandex Sans Text Regular" pitchFamily="2" charset="-52"/>
                  <a:cs typeface="Arial" panose="020B0604020202020204" pitchFamily="34" charset="0"/>
                </a:rPr>
                <a:t>, </a:t>
              </a:r>
              <a:r>
                <a:rPr lang="en-US" sz="3400" dirty="0" err="1" smtClean="0">
                  <a:solidFill>
                    <a:schemeClr val="tx1"/>
                  </a:solidFill>
                  <a:latin typeface="Yandex Sans Text Regular" pitchFamily="2" charset="-52"/>
                  <a:cs typeface="Arial" panose="020B0604020202020204" pitchFamily="34" charset="0"/>
                </a:rPr>
                <a:t>img</a:t>
              </a:r>
              <a:r>
                <a:rPr lang="en-US" sz="3400" dirty="0" smtClean="0">
                  <a:solidFill>
                    <a:schemeClr val="tx1"/>
                  </a:solidFill>
                  <a:latin typeface="Yandex Sans Text Regular" pitchFamily="2" charset="-52"/>
                  <a:cs typeface="Arial" panose="020B0604020202020204" pitchFamily="34" charset="0"/>
                </a:rPr>
                <a:t>, video</a:t>
              </a:r>
              <a:endParaRPr lang="ru-RU" sz="3400" dirty="0" err="1" smtClean="0">
                <a:solidFill>
                  <a:schemeClr val="tx1"/>
                </a:solidFill>
                <a:latin typeface="Yandex Sans Text Regular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518868" y="11391360"/>
              <a:ext cx="346921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400" dirty="0" err="1" smtClean="0">
                  <a:solidFill>
                    <a:schemeClr val="tx1"/>
                  </a:solidFill>
                  <a:latin typeface="Yandex Sans Text Regular" pitchFamily="2" charset="-52"/>
                  <a:cs typeface="Arial" panose="020B0604020202020204" pitchFamily="34" charset="0"/>
                </a:rPr>
                <a:t>Iframe</a:t>
              </a:r>
              <a:r>
                <a:rPr lang="en-US" sz="3400" dirty="0" smtClean="0">
                  <a:solidFill>
                    <a:schemeClr val="tx1"/>
                  </a:solidFill>
                  <a:latin typeface="Yandex Sans Text Regular" pitchFamily="2" charset="-52"/>
                  <a:cs typeface="Arial" panose="020B0604020202020204" pitchFamily="34" charset="0"/>
                </a:rPr>
                <a:t>, </a:t>
              </a:r>
              <a:r>
                <a:rPr lang="en-US" sz="3400" dirty="0" err="1" smtClean="0">
                  <a:solidFill>
                    <a:schemeClr val="tx1"/>
                  </a:solidFill>
                  <a:latin typeface="Yandex Sans Text Regular" pitchFamily="2" charset="-52"/>
                  <a:cs typeface="Arial" panose="020B0604020202020204" pitchFamily="34" charset="0"/>
                </a:rPr>
                <a:t>img</a:t>
              </a:r>
              <a:r>
                <a:rPr lang="en-US" sz="3400" dirty="0" smtClean="0">
                  <a:solidFill>
                    <a:schemeClr val="tx1"/>
                  </a:solidFill>
                  <a:latin typeface="Yandex Sans Text Regular" pitchFamily="2" charset="-52"/>
                  <a:cs typeface="Arial" panose="020B0604020202020204" pitchFamily="34" charset="0"/>
                </a:rPr>
                <a:t>, icon</a:t>
              </a:r>
              <a:endParaRPr lang="ru-RU" sz="3400" dirty="0" err="1" smtClean="0">
                <a:solidFill>
                  <a:schemeClr val="tx1"/>
                </a:solidFill>
                <a:latin typeface="Yandex Sans Text Regular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88620" y="10335520"/>
              <a:ext cx="226857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400" dirty="0" smtClean="0">
                  <a:solidFill>
                    <a:schemeClr val="tx1"/>
                  </a:solidFill>
                  <a:latin typeface="Yandex Sans Text Regular" pitchFamily="2" charset="-52"/>
                  <a:cs typeface="Arial" panose="020B0604020202020204" pitchFamily="34" charset="0"/>
                </a:rPr>
                <a:t>script, </a:t>
              </a:r>
              <a:r>
                <a:rPr lang="en-US" sz="3400" dirty="0" err="1" smtClean="0">
                  <a:solidFill>
                    <a:schemeClr val="tx1"/>
                  </a:solidFill>
                  <a:latin typeface="Yandex Sans Text Regular" pitchFamily="2" charset="-52"/>
                  <a:cs typeface="Arial" panose="020B0604020202020204" pitchFamily="34" charset="0"/>
                </a:rPr>
                <a:t>img</a:t>
              </a:r>
              <a:endParaRPr lang="ru-RU" sz="3400" dirty="0" err="1" smtClean="0">
                <a:solidFill>
                  <a:schemeClr val="tx1"/>
                </a:solidFill>
                <a:latin typeface="Yandex Sans Text Regular" pitchFamily="2" charset="-5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37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ru-RU" dirty="0" smtClean="0"/>
              <a:t>Поддержка </a:t>
            </a:r>
            <a:r>
              <a:rPr lang="en-US" dirty="0" smtClean="0"/>
              <a:t>CSP </a:t>
            </a:r>
            <a:r>
              <a:rPr lang="ru-RU" dirty="0" smtClean="0"/>
              <a:t>в проекте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183" y="3055938"/>
            <a:ext cx="22225223" cy="9121774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dirty="0" smtClean="0"/>
              <a:t>Обрабатываем «</a:t>
            </a:r>
            <a:r>
              <a:rPr lang="en-US" dirty="0" smtClean="0"/>
              <a:t>unsafe</a:t>
            </a:r>
            <a:r>
              <a:rPr lang="ru-RU" dirty="0" smtClean="0"/>
              <a:t>» операции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dirty="0" smtClean="0"/>
              <a:t>Составляем список ресурсов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dirty="0" smtClean="0"/>
              <a:t>Включаем правила в режиме </a:t>
            </a:r>
            <a:r>
              <a:rPr lang="en-US" dirty="0" smtClean="0"/>
              <a:t>Report-Only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5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ru-RU" dirty="0" smtClean="0"/>
              <a:t>Поддержка </a:t>
            </a:r>
            <a:r>
              <a:rPr lang="en-US" dirty="0" smtClean="0"/>
              <a:t>CSP </a:t>
            </a:r>
            <a:r>
              <a:rPr lang="ru-RU" dirty="0" smtClean="0"/>
              <a:t>в своей библиотеке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183" y="3055938"/>
            <a:ext cx="22225223" cy="9121774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dirty="0" smtClean="0"/>
              <a:t>Чем меньше правил, тем лучше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dirty="0" smtClean="0"/>
              <a:t>Документируем список необходимых ресурсов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dirty="0" smtClean="0"/>
              <a:t>Убираем «</a:t>
            </a:r>
            <a:r>
              <a:rPr lang="en-US" dirty="0" smtClean="0"/>
              <a:t>unsafe</a:t>
            </a:r>
            <a:r>
              <a:rPr lang="ru-RU" dirty="0" smtClean="0"/>
              <a:t>» операции </a:t>
            </a:r>
            <a:r>
              <a:rPr lang="en-US" dirty="0" smtClean="0"/>
              <a:t>/ </a:t>
            </a:r>
            <a:r>
              <a:rPr lang="ru-RU" dirty="0" smtClean="0"/>
              <a:t>учитываем </a:t>
            </a:r>
            <a:r>
              <a:rPr lang="en-US" dirty="0" smtClean="0"/>
              <a:t>nonce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5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ru-RU" dirty="0" smtClean="0"/>
              <a:t>Полезные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183" y="3055938"/>
            <a:ext cx="22225223" cy="9121774"/>
          </a:xfrm>
        </p:spPr>
        <p:txBody>
          <a:bodyPr/>
          <a:lstStyle/>
          <a:p>
            <a:pPr marL="685800" indent="-685800"/>
            <a:r>
              <a:rPr lang="en-US" dirty="0" smtClean="0"/>
              <a:t>https://clck.ru/Cggbc</a:t>
            </a: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5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6"/>
          </p:nvPr>
        </p:nvSpPr>
        <p:spPr>
          <a:xfrm>
            <a:off x="4178300" y="9140239"/>
            <a:ext cx="8394700" cy="763588"/>
          </a:xfrm>
        </p:spPr>
        <p:txBody>
          <a:bodyPr/>
          <a:lstStyle/>
          <a:p>
            <a:r>
              <a:rPr lang="en-US" dirty="0" smtClean="0">
                <a:latin typeface="Yandex Sans Text Regular" pitchFamily="2" charset="-52"/>
              </a:rPr>
              <a:t>vsesh@yandex-team.ru</a:t>
            </a:r>
            <a:endParaRPr lang="ru-RU" dirty="0">
              <a:latin typeface="Yandex Sans Text Regular" pitchFamily="2" charset="-52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ru-RU" dirty="0" smtClean="0">
                <a:latin typeface="Yandex Sans Text Regular" pitchFamily="2" charset="-52"/>
              </a:rPr>
              <a:t>Спасибо за внимание!</a:t>
            </a:r>
            <a:endParaRPr lang="ru-RU" dirty="0">
              <a:latin typeface="Yandex Sans Text Regular" pitchFamily="2" charset="-52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4"/>
          </p:nvPr>
        </p:nvSpPr>
        <p:spPr>
          <a:xfrm>
            <a:off x="3048000" y="5335200"/>
            <a:ext cx="18787606" cy="2030401"/>
          </a:xfrm>
        </p:spPr>
        <p:txBody>
          <a:bodyPr anchor="ctr"/>
          <a:lstStyle/>
          <a:p>
            <a:r>
              <a:rPr lang="ru-RU" dirty="0" smtClean="0">
                <a:latin typeface="Yandex Sans Text Regular" pitchFamily="2" charset="-52"/>
              </a:rPr>
              <a:t>Всеволод </a:t>
            </a:r>
            <a:r>
              <a:rPr lang="ru-RU" dirty="0" err="1" smtClean="0">
                <a:latin typeface="Yandex Sans Text Regular" pitchFamily="2" charset="-52"/>
              </a:rPr>
              <a:t>Шмыров</a:t>
            </a:r>
            <a:endParaRPr lang="ru-RU" dirty="0">
              <a:latin typeface="Yandex Sans Text Regular" pitchFamily="2" charset="-52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761696" y="-7699373"/>
            <a:ext cx="9576251" cy="874596"/>
            <a:chOff x="3761696" y="4512527"/>
            <a:chExt cx="9576251" cy="874596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3761696" y="4512527"/>
              <a:ext cx="9576251" cy="874596"/>
              <a:chOff x="3754769" y="6436056"/>
              <a:chExt cx="9576251" cy="874596"/>
            </a:xfrm>
          </p:grpSpPr>
          <p:sp>
            <p:nvSpPr>
              <p:cNvPr id="11" name="Прямоугольник 10"/>
              <p:cNvSpPr/>
              <p:nvPr/>
            </p:nvSpPr>
            <p:spPr>
              <a:xfrm>
                <a:off x="3754769" y="6436056"/>
                <a:ext cx="853625" cy="874596"/>
              </a:xfrm>
              <a:prstGeom prst="rect">
                <a:avLst/>
              </a:prstGeom>
              <a:solidFill>
                <a:schemeClr val="bg1"/>
              </a:solidFill>
              <a:ln w="508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Текст 5"/>
              <p:cNvSpPr txBox="1">
                <a:spLocks/>
              </p:cNvSpPr>
              <p:nvPr/>
            </p:nvSpPr>
            <p:spPr>
              <a:xfrm>
                <a:off x="4938094" y="6491269"/>
                <a:ext cx="8392926" cy="762000"/>
              </a:xfrm>
              <a:prstGeom prst="rect">
                <a:avLst/>
              </a:prstGeom>
            </p:spPr>
            <p:txBody>
              <a:bodyPr/>
              <a:lstStyle>
                <a:lvl1pPr marL="0" indent="0" algn="l" defTabSz="1828709" rtl="0" eaLnBrk="1" latinLnBrk="0" hangingPunct="1">
                  <a:lnSpc>
                    <a:spcPts val="6000"/>
                  </a:lnSpc>
                  <a:spcBef>
                    <a:spcPts val="3000"/>
                  </a:spcBef>
                  <a:spcAft>
                    <a:spcPts val="3000"/>
                  </a:spcAft>
                  <a:buFontTx/>
                  <a:buNone/>
                  <a:defRPr sz="4800" kern="1200">
                    <a:solidFill>
                      <a:schemeClr val="tx1"/>
                    </a:solidFill>
                    <a:latin typeface="Yandex Sans Text Light" panose="02000000000000000000" pitchFamily="2" charset="-52"/>
                    <a:ea typeface="+mn-ea"/>
                    <a:cs typeface="+mn-cs"/>
                  </a:defRPr>
                </a:lvl1pPr>
                <a:lvl2pPr marL="0" indent="-720000" algn="l" defTabSz="1908000" rtl="0" eaLnBrk="1" latinLnBrk="0" hangingPunct="1">
                  <a:lnSpc>
                    <a:spcPts val="6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tx2"/>
                  </a:buClr>
                  <a:buSzPct val="120000"/>
                  <a:buFont typeface="Impact" panose="020B0806030902050204" pitchFamily="34" charset="0"/>
                  <a:buChar char="▌"/>
                  <a:defRPr sz="4800" kern="1200" baseline="0">
                    <a:solidFill>
                      <a:schemeClr val="tx1"/>
                    </a:solidFill>
                    <a:latin typeface="Yandex Sans Text Regular" pitchFamily="2" charset="-52"/>
                    <a:ea typeface="+mn-ea"/>
                    <a:cs typeface="+mn-cs"/>
                  </a:defRPr>
                </a:lvl2pPr>
                <a:lvl3pPr marL="1512000" indent="-720000" algn="l" defTabSz="1828709" rtl="0" eaLnBrk="1" latinLnBrk="0" hangingPunct="1">
                  <a:lnSpc>
                    <a:spcPts val="6000"/>
                  </a:lnSpc>
                  <a:spcBef>
                    <a:spcPts val="3000"/>
                  </a:spcBef>
                  <a:spcAft>
                    <a:spcPts val="0"/>
                  </a:spcAft>
                  <a:buSzPct val="150000"/>
                  <a:buFont typeface="Yandex Sans Text Light" panose="02000000000000000000" pitchFamily="2" charset="-52"/>
                  <a:buChar char="›"/>
                  <a:defRPr sz="4800" kern="1200">
                    <a:solidFill>
                      <a:schemeClr val="tx1"/>
                    </a:solidFill>
                    <a:latin typeface="Yandex Sans Text Light" panose="02000000000000000000" pitchFamily="2" charset="-52"/>
                    <a:ea typeface="+mn-ea"/>
                    <a:cs typeface="+mn-cs"/>
                  </a:defRPr>
                </a:lvl3pPr>
                <a:lvl4pPr marL="1512000" indent="-720000" algn="l" defTabSz="1828709" rtl="0" eaLnBrk="1" latinLnBrk="0" hangingPunct="1">
                  <a:lnSpc>
                    <a:spcPts val="6000"/>
                  </a:lnSpc>
                  <a:spcBef>
                    <a:spcPts val="3000"/>
                  </a:spcBef>
                  <a:spcAft>
                    <a:spcPts val="3000"/>
                  </a:spcAft>
                  <a:buFont typeface="+mj-lt"/>
                  <a:buAutoNum type="arabicPeriod"/>
                  <a:defRPr sz="4800" kern="1200">
                    <a:solidFill>
                      <a:schemeClr val="tx1"/>
                    </a:solidFill>
                    <a:latin typeface="Yandex Sans Text Light" panose="02000000000000000000" pitchFamily="2" charset="-52"/>
                    <a:ea typeface="+mn-ea"/>
                    <a:cs typeface="+mn-cs"/>
                  </a:defRPr>
                </a:lvl4pPr>
                <a:lvl5pPr marL="0" indent="0" algn="l" defTabSz="18287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Tx/>
                  <a:buNone/>
                  <a:defRPr sz="5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5028949" indent="-457177" algn="l" defTabSz="18287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303" indent="-457177" algn="l" defTabSz="18287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7657" indent="-457177" algn="l" defTabSz="18287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011" indent="-457177" algn="l" defTabSz="1828709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 smtClean="0">
                    <a:latin typeface="+mn-lt"/>
                  </a:rPr>
                  <a:t>vkontakte</a:t>
                </a:r>
                <a:endParaRPr lang="ru-RU" dirty="0">
                  <a:latin typeface="+mn-lt"/>
                </a:endParaRPr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3761696" y="4512527"/>
              <a:ext cx="853625" cy="874596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Изображение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796006" y="4564013"/>
              <a:ext cx="775411" cy="763200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3754769" y="-5775844"/>
            <a:ext cx="9576251" cy="874596"/>
            <a:chOff x="3754769" y="6436056"/>
            <a:chExt cx="9576251" cy="874596"/>
          </a:xfrm>
        </p:grpSpPr>
        <p:sp>
          <p:nvSpPr>
            <p:cNvPr id="14" name="Текст 5"/>
            <p:cNvSpPr txBox="1">
              <a:spLocks/>
            </p:cNvSpPr>
            <p:nvPr/>
          </p:nvSpPr>
          <p:spPr>
            <a:xfrm>
              <a:off x="4938094" y="6491269"/>
              <a:ext cx="8392926" cy="762000"/>
            </a:xfrm>
            <a:prstGeom prst="rect">
              <a:avLst/>
            </a:prstGeom>
          </p:spPr>
          <p:txBody>
            <a:bodyPr/>
            <a:lstStyle>
              <a:lvl1pPr marL="0" indent="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Tx/>
                <a:buNone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1pPr>
              <a:lvl2pPr marL="0" indent="-720000" algn="l" defTabSz="1908000" rtl="0" eaLnBrk="1" latinLnBrk="0" hangingPunct="1">
                <a:lnSpc>
                  <a:spcPts val="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120000"/>
                <a:buFont typeface="Impact" panose="020B0806030902050204" pitchFamily="34" charset="0"/>
                <a:buChar char="▌"/>
                <a:defRPr sz="4800" kern="1200" baseline="0">
                  <a:solidFill>
                    <a:schemeClr val="tx1"/>
                  </a:solidFill>
                  <a:latin typeface="Yandex Sans Text Regular" pitchFamily="2" charset="-52"/>
                  <a:ea typeface="+mn-ea"/>
                  <a:cs typeface="+mn-cs"/>
                </a:defRPr>
              </a:lvl2pPr>
              <a:lvl3pPr marL="1512000" indent="-720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SzPct val="150000"/>
                <a:buFont typeface="Yandex Sans Text Light" panose="02000000000000000000" pitchFamily="2" charset="-52"/>
                <a:buChar char="›"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3pPr>
              <a:lvl4pPr marL="1512000" indent="-720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 typeface="+mj-lt"/>
                <a:buAutoNum type="arabicPeriod"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4pPr>
              <a:lvl5pPr marL="0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949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303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7657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011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latin typeface="+mn-lt"/>
                </a:rPr>
                <a:t>twitter</a:t>
              </a:r>
              <a:endParaRPr lang="ru-RU" dirty="0">
                <a:latin typeface="+mn-lt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754769" y="6436056"/>
              <a:ext cx="853625" cy="874596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Изображение 1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4785" y="6486908"/>
              <a:ext cx="763200" cy="763200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3754769" y="-3883023"/>
            <a:ext cx="9614351" cy="874596"/>
            <a:chOff x="3754769" y="8328877"/>
            <a:chExt cx="9614351" cy="874596"/>
          </a:xfrm>
        </p:grpSpPr>
        <p:sp>
          <p:nvSpPr>
            <p:cNvPr id="18" name="Текст 5"/>
            <p:cNvSpPr txBox="1">
              <a:spLocks/>
            </p:cNvSpPr>
            <p:nvPr/>
          </p:nvSpPr>
          <p:spPr>
            <a:xfrm>
              <a:off x="4976194" y="8392091"/>
              <a:ext cx="8392926" cy="762000"/>
            </a:xfrm>
            <a:prstGeom prst="rect">
              <a:avLst/>
            </a:prstGeom>
          </p:spPr>
          <p:txBody>
            <a:bodyPr/>
            <a:lstStyle>
              <a:lvl1pPr marL="0" indent="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Tx/>
                <a:buNone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1pPr>
              <a:lvl2pPr marL="0" indent="-720000" algn="l" defTabSz="1908000" rtl="0" eaLnBrk="1" latinLnBrk="0" hangingPunct="1">
                <a:lnSpc>
                  <a:spcPts val="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120000"/>
                <a:buFont typeface="Impact" panose="020B0806030902050204" pitchFamily="34" charset="0"/>
                <a:buChar char="▌"/>
                <a:defRPr sz="4800" kern="1200" baseline="0">
                  <a:solidFill>
                    <a:schemeClr val="tx1"/>
                  </a:solidFill>
                  <a:latin typeface="Yandex Sans Text Regular" pitchFamily="2" charset="-52"/>
                  <a:ea typeface="+mn-ea"/>
                  <a:cs typeface="+mn-cs"/>
                </a:defRPr>
              </a:lvl2pPr>
              <a:lvl3pPr marL="1512000" indent="-720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SzPct val="150000"/>
                <a:buFont typeface="Yandex Sans Text Light" panose="02000000000000000000" pitchFamily="2" charset="-52"/>
                <a:buChar char="›"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3pPr>
              <a:lvl4pPr marL="1512000" indent="-720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 typeface="+mj-lt"/>
                <a:buAutoNum type="arabicPeriod"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4pPr>
              <a:lvl5pPr marL="0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949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303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7657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011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smtClean="0">
                  <a:latin typeface="+mn-lt"/>
                </a:rPr>
                <a:t>skype</a:t>
              </a:r>
              <a:endParaRPr lang="ru-RU" dirty="0">
                <a:latin typeface="+mn-lt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754769" y="8328877"/>
              <a:ext cx="853625" cy="874596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Изображение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9833" y="8391629"/>
              <a:ext cx="762000" cy="762000"/>
            </a:xfrm>
            <a:prstGeom prst="rect">
              <a:avLst/>
            </a:prstGeom>
          </p:spPr>
        </p:pic>
      </p:grpSp>
      <p:sp>
        <p:nvSpPr>
          <p:cNvPr id="22" name="Текст 5"/>
          <p:cNvSpPr txBox="1">
            <a:spLocks/>
          </p:cNvSpPr>
          <p:nvPr/>
        </p:nvSpPr>
        <p:spPr>
          <a:xfrm>
            <a:off x="14449682" y="10825766"/>
            <a:ext cx="8392926" cy="762000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Yandex Sans Text Light" panose="02000000000000000000" pitchFamily="2" charset="-52"/>
                <a:ea typeface="+mn-ea"/>
                <a:cs typeface="+mn-cs"/>
              </a:defRPr>
            </a:lvl1pPr>
            <a:lvl2pPr marL="0" indent="-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Impact" panose="020B0806030902050204" pitchFamily="34" charset="0"/>
              <a:buChar char="▌"/>
              <a:defRPr sz="4800" kern="1200" baseline="0">
                <a:solidFill>
                  <a:schemeClr val="tx1"/>
                </a:solidFill>
                <a:latin typeface="Yandex Sans Text Regular" pitchFamily="2" charset="-52"/>
                <a:ea typeface="+mn-ea"/>
                <a:cs typeface="+mn-cs"/>
              </a:defRPr>
            </a:lvl2pPr>
            <a:lvl3pPr marL="1512000" indent="-720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50000"/>
              <a:buFont typeface="Yandex Sans Text Light" panose="02000000000000000000" pitchFamily="2" charset="-52"/>
              <a:buChar char="›"/>
              <a:defRPr sz="4800" kern="1200">
                <a:solidFill>
                  <a:schemeClr val="tx1"/>
                </a:solidFill>
                <a:latin typeface="Yandex Sans Text Light" panose="02000000000000000000" pitchFamily="2" charset="-52"/>
                <a:ea typeface="+mn-ea"/>
                <a:cs typeface="+mn-cs"/>
              </a:defRPr>
            </a:lvl3pPr>
            <a:lvl4pPr marL="1512000" indent="-720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 typeface="+mj-lt"/>
              <a:buAutoNum type="arabicPeriod"/>
              <a:defRPr sz="4800" kern="1200">
                <a:solidFill>
                  <a:schemeClr val="tx1"/>
                </a:solidFill>
                <a:latin typeface="Yandex Sans Text Light" panose="02000000000000000000" pitchFamily="2" charset="-52"/>
                <a:ea typeface="+mn-ea"/>
                <a:cs typeface="+mn-cs"/>
              </a:defRPr>
            </a:lvl4pPr>
            <a:lvl5pPr marL="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Yandex Sans Text Regular" pitchFamily="2" charset="-52"/>
              </a:rPr>
              <a:t>vsesh</a:t>
            </a:r>
            <a:endParaRPr lang="ru-RU" dirty="0">
              <a:latin typeface="Yandex Sans Text Regular" pitchFamily="2" charset="-52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266357" y="10802362"/>
            <a:ext cx="853625" cy="874596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Изображение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51085" y="10873515"/>
            <a:ext cx="622300" cy="762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006533" y="10802362"/>
            <a:ext cx="853625" cy="874596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Текст 5"/>
          <p:cNvSpPr txBox="1">
            <a:spLocks/>
          </p:cNvSpPr>
          <p:nvPr/>
        </p:nvSpPr>
        <p:spPr>
          <a:xfrm>
            <a:off x="4183409" y="10853130"/>
            <a:ext cx="8392926" cy="762000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Yandex Sans Text Light" panose="02000000000000000000" pitchFamily="2" charset="-52"/>
                <a:ea typeface="+mn-ea"/>
                <a:cs typeface="+mn-cs"/>
              </a:defRPr>
            </a:lvl1pPr>
            <a:lvl2pPr marL="0" indent="-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Impact" panose="020B0806030902050204" pitchFamily="34" charset="0"/>
              <a:buChar char="▌"/>
              <a:defRPr sz="4800" kern="1200" baseline="0">
                <a:solidFill>
                  <a:schemeClr val="tx1"/>
                </a:solidFill>
                <a:latin typeface="Yandex Sans Text Regular" pitchFamily="2" charset="-52"/>
                <a:ea typeface="+mn-ea"/>
                <a:cs typeface="+mn-cs"/>
              </a:defRPr>
            </a:lvl2pPr>
            <a:lvl3pPr marL="1512000" indent="-720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50000"/>
              <a:buFont typeface="Yandex Sans Text Light" panose="02000000000000000000" pitchFamily="2" charset="-52"/>
              <a:buChar char="›"/>
              <a:defRPr sz="4800" kern="1200">
                <a:solidFill>
                  <a:schemeClr val="tx1"/>
                </a:solidFill>
                <a:latin typeface="Yandex Sans Text Light" panose="02000000000000000000" pitchFamily="2" charset="-52"/>
                <a:ea typeface="+mn-ea"/>
                <a:cs typeface="+mn-cs"/>
              </a:defRPr>
            </a:lvl3pPr>
            <a:lvl4pPr marL="1512000" indent="-720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 typeface="+mj-lt"/>
              <a:buAutoNum type="arabicPeriod"/>
              <a:defRPr sz="4800" kern="1200">
                <a:solidFill>
                  <a:schemeClr val="tx1"/>
                </a:solidFill>
                <a:latin typeface="Yandex Sans Text Light" panose="02000000000000000000" pitchFamily="2" charset="-52"/>
                <a:ea typeface="+mn-ea"/>
                <a:cs typeface="+mn-cs"/>
              </a:defRPr>
            </a:lvl4pPr>
            <a:lvl5pPr marL="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Yandex Sans Text Regular" pitchFamily="2" charset="-52"/>
              </a:rPr>
              <a:t>vsevolod.shmyrov</a:t>
            </a:r>
            <a:endParaRPr lang="ru-RU" dirty="0">
              <a:latin typeface="Yandex Sans Text Regular" pitchFamily="2" charset="-5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06533" y="10802362"/>
            <a:ext cx="853625" cy="874596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Изображение 2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0100" y="10867574"/>
            <a:ext cx="762000" cy="762000"/>
          </a:xfrm>
          <a:prstGeom prst="rect">
            <a:avLst/>
          </a:prstGeom>
        </p:spPr>
      </p:pic>
      <p:grpSp>
        <p:nvGrpSpPr>
          <p:cNvPr id="30" name="Группа 29"/>
          <p:cNvGrpSpPr/>
          <p:nvPr/>
        </p:nvGrpSpPr>
        <p:grpSpPr>
          <a:xfrm>
            <a:off x="13294884" y="-5775844"/>
            <a:ext cx="9577212" cy="874596"/>
            <a:chOff x="13294884" y="6436056"/>
            <a:chExt cx="9577212" cy="87459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13294884" y="6436056"/>
              <a:ext cx="853625" cy="874596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Текст 5"/>
            <p:cNvSpPr txBox="1">
              <a:spLocks/>
            </p:cNvSpPr>
            <p:nvPr/>
          </p:nvSpPr>
          <p:spPr>
            <a:xfrm>
              <a:off x="14479170" y="6493001"/>
              <a:ext cx="8392926" cy="762000"/>
            </a:xfrm>
            <a:prstGeom prst="rect">
              <a:avLst/>
            </a:prstGeom>
          </p:spPr>
          <p:txBody>
            <a:bodyPr/>
            <a:lstStyle>
              <a:lvl1pPr marL="0" indent="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Tx/>
                <a:buNone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1pPr>
              <a:lvl2pPr marL="0" indent="-720000" algn="l" defTabSz="1908000" rtl="0" eaLnBrk="1" latinLnBrk="0" hangingPunct="1">
                <a:lnSpc>
                  <a:spcPts val="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120000"/>
                <a:buFont typeface="Impact" panose="020B0806030902050204" pitchFamily="34" charset="0"/>
                <a:buChar char="▌"/>
                <a:defRPr sz="4800" kern="1200" baseline="0">
                  <a:solidFill>
                    <a:schemeClr val="tx1"/>
                  </a:solidFill>
                  <a:latin typeface="Yandex Sans Text Regular" pitchFamily="2" charset="-52"/>
                  <a:ea typeface="+mn-ea"/>
                  <a:cs typeface="+mn-cs"/>
                </a:defRPr>
              </a:lvl2pPr>
              <a:lvl3pPr marL="1512000" indent="-720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SzPct val="150000"/>
                <a:buFont typeface="Yandex Sans Text Light" panose="02000000000000000000" pitchFamily="2" charset="-52"/>
                <a:buChar char="›"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3pPr>
              <a:lvl4pPr marL="1512000" indent="-720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 typeface="+mj-lt"/>
                <a:buAutoNum type="arabicPeriod"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4pPr>
              <a:lvl5pPr marL="0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949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303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7657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011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 smtClean="0">
                  <a:latin typeface="+mn-lt"/>
                </a:rPr>
                <a:t>instagram</a:t>
              </a:r>
              <a:endParaRPr lang="ru-RU" dirty="0">
                <a:latin typeface="+mn-lt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3294884" y="6436056"/>
              <a:ext cx="853625" cy="874596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Изображение 3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38451" y="6495858"/>
              <a:ext cx="762000" cy="74930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13294884" y="-3872113"/>
            <a:ext cx="9596262" cy="874596"/>
            <a:chOff x="13294884" y="8339787"/>
            <a:chExt cx="9596262" cy="874596"/>
          </a:xfrm>
        </p:grpSpPr>
        <p:sp>
          <p:nvSpPr>
            <p:cNvPr id="36" name="Текст 5"/>
            <p:cNvSpPr txBox="1">
              <a:spLocks/>
            </p:cNvSpPr>
            <p:nvPr/>
          </p:nvSpPr>
          <p:spPr>
            <a:xfrm>
              <a:off x="14498220" y="8376939"/>
              <a:ext cx="8392926" cy="762000"/>
            </a:xfrm>
            <a:prstGeom prst="rect">
              <a:avLst/>
            </a:prstGeom>
          </p:spPr>
          <p:txBody>
            <a:bodyPr/>
            <a:lstStyle>
              <a:lvl1pPr marL="0" indent="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Tx/>
                <a:buNone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1pPr>
              <a:lvl2pPr marL="0" indent="-720000" algn="l" defTabSz="1908000" rtl="0" eaLnBrk="1" latinLnBrk="0" hangingPunct="1">
                <a:lnSpc>
                  <a:spcPts val="6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Pct val="120000"/>
                <a:buFont typeface="Impact" panose="020B0806030902050204" pitchFamily="34" charset="0"/>
                <a:buChar char="▌"/>
                <a:defRPr sz="4800" kern="1200" baseline="0">
                  <a:solidFill>
                    <a:schemeClr val="tx1"/>
                  </a:solidFill>
                  <a:latin typeface="Yandex Sans Text Regular" pitchFamily="2" charset="-52"/>
                  <a:ea typeface="+mn-ea"/>
                  <a:cs typeface="+mn-cs"/>
                </a:defRPr>
              </a:lvl2pPr>
              <a:lvl3pPr marL="1512000" indent="-720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SzPct val="150000"/>
                <a:buFont typeface="Yandex Sans Text Light" panose="02000000000000000000" pitchFamily="2" charset="-52"/>
                <a:buChar char="›"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3pPr>
              <a:lvl4pPr marL="1512000" indent="-720000" algn="l" defTabSz="1828709" rtl="0" eaLnBrk="1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3000"/>
                </a:spcAft>
                <a:buFont typeface="+mj-lt"/>
                <a:buAutoNum type="arabicPeriod"/>
                <a:defRPr sz="4800" kern="1200">
                  <a:solidFill>
                    <a:schemeClr val="tx1"/>
                  </a:solidFill>
                  <a:latin typeface="Yandex Sans Text Light" panose="02000000000000000000" pitchFamily="2" charset="-52"/>
                  <a:ea typeface="+mn-ea"/>
                  <a:cs typeface="+mn-cs"/>
                </a:defRPr>
              </a:lvl4pPr>
              <a:lvl5pPr marL="0" indent="0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Tx/>
                <a:buNone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028949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303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7657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011" indent="-457177" algn="l" defTabSz="1828709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latin typeface="+mn-lt"/>
                </a:rPr>
                <a:t>bitbucket</a:t>
              </a:r>
              <a:endParaRPr lang="ru-RU" dirty="0">
                <a:latin typeface="+mn-lt"/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13294884" y="8339787"/>
              <a:ext cx="853625" cy="874596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Изображение 37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85591" y="8379324"/>
              <a:ext cx="673100" cy="762000"/>
            </a:xfrm>
            <a:prstGeom prst="rect">
              <a:avLst/>
            </a:prstGeom>
          </p:spPr>
        </p:pic>
      </p:grpSp>
      <p:sp>
        <p:nvSpPr>
          <p:cNvPr id="40" name="Прямоугольник 39"/>
          <p:cNvSpPr/>
          <p:nvPr/>
        </p:nvSpPr>
        <p:spPr>
          <a:xfrm>
            <a:off x="13300395" y="9084735"/>
            <a:ext cx="853625" cy="874596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Текст 5"/>
          <p:cNvSpPr txBox="1">
            <a:spLocks/>
          </p:cNvSpPr>
          <p:nvPr/>
        </p:nvSpPr>
        <p:spPr>
          <a:xfrm>
            <a:off x="14466235" y="9118383"/>
            <a:ext cx="8392926" cy="762000"/>
          </a:xfrm>
          <a:prstGeom prst="rect">
            <a:avLst/>
          </a:prstGeom>
        </p:spPr>
        <p:txBody>
          <a:bodyPr/>
          <a:lstStyle>
            <a:lvl1pPr marL="0" indent="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Tx/>
              <a:buNone/>
              <a:defRPr sz="4800" kern="1200">
                <a:solidFill>
                  <a:schemeClr val="tx1"/>
                </a:solidFill>
                <a:latin typeface="Yandex Sans Text Light" panose="02000000000000000000" pitchFamily="2" charset="-52"/>
                <a:ea typeface="+mn-ea"/>
                <a:cs typeface="+mn-cs"/>
              </a:defRPr>
            </a:lvl1pPr>
            <a:lvl2pPr marL="0" indent="-720000" algn="l" defTabSz="1908000" rtl="0" eaLnBrk="1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Impact" panose="020B0806030902050204" pitchFamily="34" charset="0"/>
              <a:buChar char="▌"/>
              <a:defRPr sz="4800" kern="1200" baseline="0">
                <a:solidFill>
                  <a:schemeClr val="tx1"/>
                </a:solidFill>
                <a:latin typeface="Yandex Sans Text Regular" pitchFamily="2" charset="-52"/>
                <a:ea typeface="+mn-ea"/>
                <a:cs typeface="+mn-cs"/>
              </a:defRPr>
            </a:lvl2pPr>
            <a:lvl3pPr marL="1512000" indent="-720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buSzPct val="150000"/>
              <a:buFont typeface="Yandex Sans Text Light" panose="02000000000000000000" pitchFamily="2" charset="-52"/>
              <a:buChar char="›"/>
              <a:defRPr sz="4800" kern="1200">
                <a:solidFill>
                  <a:schemeClr val="tx1"/>
                </a:solidFill>
                <a:latin typeface="Yandex Sans Text Light" panose="02000000000000000000" pitchFamily="2" charset="-52"/>
                <a:ea typeface="+mn-ea"/>
                <a:cs typeface="+mn-cs"/>
              </a:defRPr>
            </a:lvl3pPr>
            <a:lvl4pPr marL="1512000" indent="-720000" algn="l" defTabSz="1828709" rtl="0" eaLnBrk="1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Font typeface="+mj-lt"/>
              <a:buAutoNum type="arabicPeriod"/>
              <a:defRPr sz="4800" kern="1200">
                <a:solidFill>
                  <a:schemeClr val="tx1"/>
                </a:solidFill>
                <a:latin typeface="Yandex Sans Text Light" panose="02000000000000000000" pitchFamily="2" charset="-52"/>
                <a:ea typeface="+mn-ea"/>
                <a:cs typeface="+mn-cs"/>
              </a:defRPr>
            </a:lvl4pPr>
            <a:lvl5pPr marL="0" indent="0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8949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303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7657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011" indent="-457177" algn="l" defTabSz="1828709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Yandex Sans Text Regular" pitchFamily="2" charset="-52"/>
              </a:rPr>
              <a:t>@</a:t>
            </a:r>
            <a:r>
              <a:rPr lang="en-US" dirty="0" err="1" smtClean="0">
                <a:latin typeface="Yandex Sans Text Regular" pitchFamily="2" charset="-52"/>
              </a:rPr>
              <a:t>vsesh</a:t>
            </a:r>
            <a:endParaRPr lang="ru-RU" dirty="0">
              <a:latin typeface="Yandex Sans Text Regular" pitchFamily="2" charset="-52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3300395" y="9084735"/>
            <a:ext cx="853625" cy="874596"/>
          </a:xfrm>
          <a:prstGeom prst="rect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Изображение 4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329470" y="9198794"/>
            <a:ext cx="7620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55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ru-RU" smtClean="0"/>
              <a:t>План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183" y="3055938"/>
            <a:ext cx="22225223" cy="9121774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dirty="0" smtClean="0"/>
              <a:t>Опасности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6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ru-RU" smtClean="0"/>
              <a:t>План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183" y="3055938"/>
            <a:ext cx="22225223" cy="9121774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dirty="0" smtClean="0"/>
              <a:t>Опасности</a:t>
            </a:r>
            <a:endParaRPr lang="en-US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dirty="0" smtClean="0"/>
              <a:t>Немного самой </a:t>
            </a:r>
            <a:r>
              <a:rPr lang="ru-RU" dirty="0" smtClean="0"/>
              <a:t>спецификации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6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85800" indent="-685800"/>
            <a:r>
              <a:rPr lang="ru-RU" smtClean="0"/>
              <a:t>План 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3183" y="3055938"/>
            <a:ext cx="22225223" cy="9121774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dirty="0" smtClean="0"/>
              <a:t>Опасности</a:t>
            </a:r>
            <a:endParaRPr lang="en-US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dirty="0" smtClean="0"/>
              <a:t>Немного самой спецификации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dirty="0" smtClean="0"/>
              <a:t>Наш опыт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162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Yandex Sans Text Regular (Заголовки)"/>
              </a:rPr>
              <a:t>Content Security Policy</a:t>
            </a:r>
            <a:endParaRPr lang="ru-RU" dirty="0">
              <a:latin typeface="Yandex Sans Text Regular (Заголовки)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32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Гиперссылка 2">
      <a:dk1>
        <a:srgbClr val="000000"/>
      </a:dk1>
      <a:lt1>
        <a:srgbClr val="FFFFFF"/>
      </a:lt1>
      <a:dk2>
        <a:srgbClr val="FFCC00"/>
      </a:dk2>
      <a:lt2>
        <a:srgbClr val="FF0000"/>
      </a:lt2>
      <a:accent1>
        <a:srgbClr val="3878BE"/>
      </a:accent1>
      <a:accent2>
        <a:srgbClr val="8FD541"/>
      </a:accent2>
      <a:accent3>
        <a:srgbClr val="72C3E0"/>
      </a:accent3>
      <a:accent4>
        <a:srgbClr val="FC6867"/>
      </a:accent4>
      <a:accent5>
        <a:srgbClr val="FB7600"/>
      </a:accent5>
      <a:accent6>
        <a:srgbClr val="9E64A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CC00"/>
        </a:solidFill>
        <a:ln w="12700">
          <a:miter lim="400000"/>
        </a:ln>
      </a:spPr>
      <a:bodyPr lIns="50800" tIns="50800" rIns="50800" bIns="50800" anchor="ctr"/>
      <a:lstStyle>
        <a:defPPr>
          <a:defRPr dirty="0" err="1" smtClean="0"/>
        </a:defPPr>
      </a:lstStyle>
    </a:spDef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5000" dirty="0" err="1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Yandex</Template>
  <TotalTime>27702</TotalTime>
  <Words>599</Words>
  <Application>Microsoft Office PowerPoint</Application>
  <PresentationFormat>Произвольный</PresentationFormat>
  <Paragraphs>212</Paragraphs>
  <Slides>54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Office Theme</vt:lpstr>
      <vt:lpstr>Слайд 1</vt:lpstr>
      <vt:lpstr>Защита сервиса при помощи CSP</vt:lpstr>
      <vt:lpstr>Слайд 3</vt:lpstr>
      <vt:lpstr>Слайд 4</vt:lpstr>
      <vt:lpstr>Слайд 5</vt:lpstr>
      <vt:lpstr>План доклада</vt:lpstr>
      <vt:lpstr>План доклада</vt:lpstr>
      <vt:lpstr>План доклада</vt:lpstr>
      <vt:lpstr>Content Security Policy</vt:lpstr>
      <vt:lpstr>CSP защищает</vt:lpstr>
      <vt:lpstr>Слайд 11</vt:lpstr>
      <vt:lpstr>Источники data injection</vt:lpstr>
      <vt:lpstr>Слайд 13</vt:lpstr>
      <vt:lpstr>Слайд 14</vt:lpstr>
      <vt:lpstr>Слайд 15</vt:lpstr>
      <vt:lpstr>Спецификация</vt:lpstr>
      <vt:lpstr>Content Security Policy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Инструкции CSP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report-uri</vt:lpstr>
      <vt:lpstr>report-uri</vt:lpstr>
      <vt:lpstr>report-uri</vt:lpstr>
      <vt:lpstr>Слайд 46</vt:lpstr>
      <vt:lpstr>Слайд 47</vt:lpstr>
      <vt:lpstr>Слайд 48</vt:lpstr>
      <vt:lpstr>Слайд 49</vt:lpstr>
      <vt:lpstr>Заключение</vt:lpstr>
      <vt:lpstr>Поддержка CSP в проекте</vt:lpstr>
      <vt:lpstr>Поддержка CSP в своей библиотеке</vt:lpstr>
      <vt:lpstr>Полезные материалы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presentation</dc:creator>
  <cp:lastModifiedBy>Home</cp:lastModifiedBy>
  <cp:revision>943</cp:revision>
  <dcterms:created xsi:type="dcterms:W3CDTF">2014-09-09T08:22:07Z</dcterms:created>
  <dcterms:modified xsi:type="dcterms:W3CDTF">2018-05-16T17:34:45Z</dcterms:modified>
</cp:coreProperties>
</file>